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Lst>
  <p:sldSz cx="9144000" cy="5143500" type="screen16x9"/>
  <p:notesSz cx="6858000" cy="9144000"/>
  <p:embeddedFontLst>
    <p:embeddedFont>
      <p:font typeface="Russo One" panose="02000503050000020004" pitchFamily="2" charset="0"/>
      <p:regular r:id="rId55"/>
    </p:embeddedFont>
    <p:embeddedFont>
      <p:font typeface="Spectral" pitchFamily="2" charset="77"/>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2"/>
  </p:normalViewPr>
  <p:slideViewPr>
    <p:cSldViewPr snapToGrid="0">
      <p:cViewPr varScale="1">
        <p:scale>
          <a:sx n="150" d="100"/>
          <a:sy n="150" d="100"/>
        </p:scale>
        <p:origin x="71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42389a122f53f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42389a122f53f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7bcc19960a5824f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7bcc19960a5824f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1115e0714ded36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1115e0714ded36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f002471264f383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f002471264f383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2389a122f53f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42389a122f53f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2389a122f53f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42389a122f53f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2389a122f53f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2389a122f53f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2389a122f53f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2389a122f53f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2389a122f53f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2389a122f53f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42389a122f53f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42389a122f53f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42389a122f53f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42389a122f53f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f002471264f383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f002471264f38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2389a122f53f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2389a122f53f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67e2e224e59d6a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67e2e224e59d6a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002471264f383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002471264f383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2389a122f53f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42389a122f53f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42389a122f53f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42389a122f53f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2389a122f53f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42389a122f53f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42389a122f53f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42389a122f53f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2389a122f53f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2389a122f53f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1115e0714ded36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1115e0714ded3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1115e0714ded3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1115e0714ded3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f7ce6da6a411edd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f7ce6da6a411edd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5c20687acc588d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5c20687acc588d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b2f77d02b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b2f77d02b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f002471264f383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f002471264f383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1115e0714ded36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61115e0714ded3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1115e0714ded36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1115e0714ded3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1115e0714ded36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1115e0714ded3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1115e0714ded36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1115e0714ded3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1115e0714ded36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1115e0714ded36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05c20687acc588d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05c20687acc588d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1115e0714ded36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1115e0714ded36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f7ce6da6a411edd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f7ce6da6a411edd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61115e0714ded36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61115e0714ded36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1115e0714ded36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61115e0714ded36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f002471264f383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f002471264f383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1115e0714ded36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1115e0714ded36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1115e0714ded36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1115e0714ded3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1115e0714ded36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1115e0714ded36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1115e0714ded36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1115e0714ded36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1115e0714ded36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1115e0714ded36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42389a122f53f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42389a122f53f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922b8ae6df66ce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922b8ae6df66ce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7ce6da6a411edd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7ce6da6a411edd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6f7ce6da6a411edd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6f7ce6da6a411edd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05c20687acc588d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05c20687acc588d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05c20687acc588d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05c20687acc588d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f7ce6da6a411edd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f7ce6da6a411edd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6f7ce6da6a411edd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6f7ce6da6a411edd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b8473b1b03129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b8473b1b03129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7bcc19960a5824f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7bcc19960a5824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5.jp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8.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1975350" y="2019758"/>
            <a:ext cx="5193300" cy="110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Russo One"/>
                <a:ea typeface="Russo One"/>
                <a:cs typeface="Russo One"/>
                <a:sym typeface="Russo One"/>
              </a:rPr>
              <a:t>Heroes  </a:t>
            </a:r>
            <a:endParaRPr>
              <a:latin typeface="Russo One"/>
              <a:ea typeface="Russo One"/>
              <a:cs typeface="Russo One"/>
              <a:sym typeface="Russo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Shoulder Blade</a:t>
            </a:r>
            <a:endParaRPr>
              <a:latin typeface="Russo One"/>
              <a:ea typeface="Russo One"/>
              <a:cs typeface="Russo One"/>
              <a:sym typeface="Russo One"/>
            </a:endParaRPr>
          </a:p>
        </p:txBody>
      </p:sp>
      <p:pic>
        <p:nvPicPr>
          <p:cNvPr id="127" name="Google Shape;127;p23"/>
          <p:cNvPicPr preferRelativeResize="0"/>
          <p:nvPr/>
        </p:nvPicPr>
        <p:blipFill>
          <a:blip r:embed="rId3">
            <a:alphaModFix/>
          </a:blip>
          <a:stretch>
            <a:fillRect/>
          </a:stretch>
        </p:blipFill>
        <p:spPr>
          <a:xfrm>
            <a:off x="584200" y="950175"/>
            <a:ext cx="2532082" cy="3820976"/>
          </a:xfrm>
          <a:prstGeom prst="rect">
            <a:avLst/>
          </a:prstGeom>
          <a:noFill/>
          <a:ln>
            <a:noFill/>
          </a:ln>
        </p:spPr>
      </p:pic>
      <p:pic>
        <p:nvPicPr>
          <p:cNvPr id="128" name="Google Shape;128;p23"/>
          <p:cNvPicPr preferRelativeResize="0"/>
          <p:nvPr/>
        </p:nvPicPr>
        <p:blipFill>
          <a:blip r:embed="rId4">
            <a:alphaModFix/>
          </a:blip>
          <a:stretch>
            <a:fillRect/>
          </a:stretch>
        </p:blipFill>
        <p:spPr>
          <a:xfrm rot="10800000">
            <a:off x="7983748" y="0"/>
            <a:ext cx="1012619" cy="1017725"/>
          </a:xfrm>
          <a:prstGeom prst="rect">
            <a:avLst/>
          </a:prstGeom>
          <a:noFill/>
          <a:ln>
            <a:noFill/>
          </a:ln>
        </p:spPr>
      </p:pic>
      <p:sp>
        <p:nvSpPr>
          <p:cNvPr id="129" name="Google Shape;129;p23"/>
          <p:cNvSpPr txBox="1">
            <a:spLocks noGrp="1"/>
          </p:cNvSpPr>
          <p:nvPr>
            <p:ph type="body" idx="2"/>
          </p:nvPr>
        </p:nvSpPr>
        <p:spPr>
          <a:xfrm>
            <a:off x="3278496" y="86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Bee’s Knees</a:t>
            </a:r>
            <a:endParaRPr>
              <a:latin typeface="Russo One"/>
              <a:ea typeface="Russo One"/>
              <a:cs typeface="Russo One"/>
              <a:sym typeface="Russo One"/>
            </a:endParaRPr>
          </a:p>
        </p:txBody>
      </p:sp>
      <p:sp>
        <p:nvSpPr>
          <p:cNvPr id="135" name="Google Shape;135;p24"/>
          <p:cNvSpPr txBox="1">
            <a:spLocks noGrp="1"/>
          </p:cNvSpPr>
          <p:nvPr>
            <p:ph type="body" idx="2"/>
          </p:nvPr>
        </p:nvSpPr>
        <p:spPr>
          <a:xfrm>
            <a:off x="3359175" y="600600"/>
            <a:ext cx="4851300" cy="426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Knee Combo</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Kicks in a wide range, knees forward</a:t>
            </a:r>
            <a:endParaRPr>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Flying Bee Drop</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Jumps in the air and slams down with his knees forward, stinging enemies</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Float like a Butterfly</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Send a gust of air forward, creating an area of zero-gravity to trap enemies in</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Sting like a Knee</a:t>
            </a:r>
            <a:endParaRPr sz="1600">
              <a:latin typeface="Spectral"/>
              <a:ea typeface="Spectral"/>
              <a:cs typeface="Spectral"/>
              <a:sym typeface="Spectral"/>
            </a:endParaRPr>
          </a:p>
          <a:p>
            <a:pPr marL="0" lvl="0" indent="0" algn="l" rtl="0">
              <a:spcBef>
                <a:spcPts val="1200"/>
              </a:spcBef>
              <a:spcAft>
                <a:spcPts val="1200"/>
              </a:spcAft>
              <a:buNone/>
            </a:pPr>
            <a:r>
              <a:rPr lang="en">
                <a:latin typeface="Spectral"/>
                <a:ea typeface="Spectral"/>
                <a:cs typeface="Spectral"/>
                <a:sym typeface="Spectral"/>
              </a:rPr>
              <a:t>Launches rapid-fire stingers from his knees that poison enemies</a:t>
            </a:r>
            <a:endParaRPr>
              <a:latin typeface="Spectral"/>
              <a:ea typeface="Spectral"/>
              <a:cs typeface="Spectral"/>
              <a:sym typeface="Spectral"/>
            </a:endParaRPr>
          </a:p>
        </p:txBody>
      </p:sp>
      <p:pic>
        <p:nvPicPr>
          <p:cNvPr id="136" name="Google Shape;136;p24"/>
          <p:cNvPicPr preferRelativeResize="0"/>
          <p:nvPr/>
        </p:nvPicPr>
        <p:blipFill>
          <a:blip r:embed="rId3">
            <a:alphaModFix/>
          </a:blip>
          <a:stretch>
            <a:fillRect/>
          </a:stretch>
        </p:blipFill>
        <p:spPr>
          <a:xfrm>
            <a:off x="152400" y="1170125"/>
            <a:ext cx="2529806" cy="3820974"/>
          </a:xfrm>
          <a:prstGeom prst="rect">
            <a:avLst/>
          </a:prstGeom>
          <a:noFill/>
          <a:ln>
            <a:noFill/>
          </a:ln>
        </p:spPr>
      </p:pic>
      <p:pic>
        <p:nvPicPr>
          <p:cNvPr id="137" name="Google Shape;137;p24"/>
          <p:cNvPicPr preferRelativeResize="0"/>
          <p:nvPr/>
        </p:nvPicPr>
        <p:blipFill>
          <a:blip r:embed="rId4">
            <a:alphaModFix/>
          </a:blip>
          <a:stretch>
            <a:fillRect/>
          </a:stretch>
        </p:blipFill>
        <p:spPr>
          <a:xfrm rot="10800000">
            <a:off x="7983748" y="0"/>
            <a:ext cx="1012619" cy="1017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60000"/>
        </a:solid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ctrTitle"/>
          </p:nvPr>
        </p:nvSpPr>
        <p:spPr>
          <a:xfrm>
            <a:off x="2373900" y="2354550"/>
            <a:ext cx="43962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50">
                <a:latin typeface="Russo One"/>
                <a:ea typeface="Russo One"/>
                <a:cs typeface="Russo One"/>
                <a:sym typeface="Russo One"/>
              </a:rPr>
              <a:t>Defenders</a:t>
            </a:r>
            <a:endParaRPr sz="3050">
              <a:latin typeface="Russo One"/>
              <a:ea typeface="Russo One"/>
              <a:cs typeface="Russo One"/>
              <a:sym typeface="Russo O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Handfoot</a:t>
            </a:r>
            <a:endParaRPr>
              <a:latin typeface="Russo One"/>
              <a:ea typeface="Russo One"/>
              <a:cs typeface="Russo One"/>
              <a:sym typeface="Russo One"/>
            </a:endParaRPr>
          </a:p>
        </p:txBody>
      </p:sp>
      <p:pic>
        <p:nvPicPr>
          <p:cNvPr id="148" name="Google Shape;148;p26"/>
          <p:cNvPicPr preferRelativeResize="0"/>
          <p:nvPr/>
        </p:nvPicPr>
        <p:blipFill>
          <a:blip r:embed="rId3">
            <a:alphaModFix/>
          </a:blip>
          <a:stretch>
            <a:fillRect/>
          </a:stretch>
        </p:blipFill>
        <p:spPr>
          <a:xfrm>
            <a:off x="7846374" y="169200"/>
            <a:ext cx="1124350" cy="1124350"/>
          </a:xfrm>
          <a:prstGeom prst="rect">
            <a:avLst/>
          </a:prstGeom>
          <a:noFill/>
          <a:ln>
            <a:noFill/>
          </a:ln>
        </p:spPr>
      </p:pic>
      <p:pic>
        <p:nvPicPr>
          <p:cNvPr id="149" name="Google Shape;149;p26"/>
          <p:cNvPicPr preferRelativeResize="0"/>
          <p:nvPr/>
        </p:nvPicPr>
        <p:blipFill>
          <a:blip r:embed="rId4">
            <a:alphaModFix/>
          </a:blip>
          <a:stretch>
            <a:fillRect/>
          </a:stretch>
        </p:blipFill>
        <p:spPr>
          <a:xfrm>
            <a:off x="311700" y="1017725"/>
            <a:ext cx="3158084" cy="3820976"/>
          </a:xfrm>
          <a:prstGeom prst="rect">
            <a:avLst/>
          </a:prstGeom>
          <a:noFill/>
          <a:ln>
            <a:noFill/>
          </a:ln>
        </p:spPr>
      </p:pic>
      <p:sp>
        <p:nvSpPr>
          <p:cNvPr id="150" name="Google Shape;150;p26"/>
          <p:cNvSpPr txBox="1">
            <a:spLocks noGrp="1"/>
          </p:cNvSpPr>
          <p:nvPr>
            <p:ph type="body" idx="2"/>
          </p:nvPr>
        </p:nvSpPr>
        <p:spPr>
          <a:xfrm>
            <a:off x="3658125" y="127300"/>
            <a:ext cx="3999900" cy="490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Spectral"/>
                <a:ea typeface="Spectral"/>
                <a:cs typeface="Spectral"/>
                <a:sym typeface="Spectral"/>
              </a:rPr>
              <a:t>Main Attack: Fantastic Fist-Feet Flurry</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A 4-hit combo where he punches and kicks</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Ability 1: Hands become feet</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Switches around his hands and feet, becoming more than just a man (also increases attack damage).</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Ability 2: You’ll never know</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Handfoot switches his hands and feet so fast that he absorbs projectiles</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Super: Flick’a the Wrist</a:t>
            </a:r>
            <a:endParaRPr b="1">
              <a:latin typeface="Spectral"/>
              <a:ea typeface="Spectral"/>
              <a:cs typeface="Spectral"/>
              <a:sym typeface="Spectral"/>
            </a:endParaRPr>
          </a:p>
          <a:p>
            <a:pPr marL="0" lvl="0" indent="0" algn="l" rtl="0">
              <a:spcBef>
                <a:spcPts val="1200"/>
              </a:spcBef>
              <a:spcAft>
                <a:spcPts val="1200"/>
              </a:spcAft>
              <a:buNone/>
            </a:pPr>
            <a:r>
              <a:rPr lang="en">
                <a:latin typeface="Spectral"/>
                <a:ea typeface="Spectral"/>
                <a:cs typeface="Spectral"/>
                <a:sym typeface="Spectral"/>
              </a:rPr>
              <a:t>Handfoot enters flowstate, whirling hands and feet so fast while moving forward. He becomes an unstoppable juggernaut of damage and health</a:t>
            </a:r>
            <a:endParaRPr>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Floss</a:t>
            </a:r>
            <a:endParaRPr>
              <a:latin typeface="Russo One"/>
              <a:ea typeface="Russo One"/>
              <a:cs typeface="Russo One"/>
              <a:sym typeface="Russo One"/>
            </a:endParaRPr>
          </a:p>
        </p:txBody>
      </p:sp>
      <p:pic>
        <p:nvPicPr>
          <p:cNvPr id="156" name="Google Shape;156;p27"/>
          <p:cNvPicPr preferRelativeResize="0"/>
          <p:nvPr/>
        </p:nvPicPr>
        <p:blipFill>
          <a:blip r:embed="rId3">
            <a:alphaModFix/>
          </a:blip>
          <a:stretch>
            <a:fillRect/>
          </a:stretch>
        </p:blipFill>
        <p:spPr>
          <a:xfrm>
            <a:off x="7846374" y="169200"/>
            <a:ext cx="1124350" cy="1124350"/>
          </a:xfrm>
          <a:prstGeom prst="rect">
            <a:avLst/>
          </a:prstGeom>
          <a:noFill/>
          <a:ln>
            <a:noFill/>
          </a:ln>
        </p:spPr>
      </p:pic>
      <p:pic>
        <p:nvPicPr>
          <p:cNvPr id="157" name="Google Shape;157;p27"/>
          <p:cNvPicPr preferRelativeResize="0"/>
          <p:nvPr/>
        </p:nvPicPr>
        <p:blipFill>
          <a:blip r:embed="rId4">
            <a:alphaModFix/>
          </a:blip>
          <a:stretch>
            <a:fillRect/>
          </a:stretch>
        </p:blipFill>
        <p:spPr>
          <a:xfrm>
            <a:off x="838200" y="1091263"/>
            <a:ext cx="1880688" cy="3820975"/>
          </a:xfrm>
          <a:prstGeom prst="rect">
            <a:avLst/>
          </a:prstGeom>
          <a:noFill/>
          <a:ln>
            <a:noFill/>
          </a:ln>
        </p:spPr>
      </p:pic>
      <p:sp>
        <p:nvSpPr>
          <p:cNvPr id="158" name="Google Shape;158;p27"/>
          <p:cNvSpPr txBox="1">
            <a:spLocks noGrp="1"/>
          </p:cNvSpPr>
          <p:nvPr>
            <p:ph type="body" idx="2"/>
          </p:nvPr>
        </p:nvSpPr>
        <p:spPr>
          <a:xfrm>
            <a:off x="3282700" y="224600"/>
            <a:ext cx="3999900" cy="476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r>
              <a:rPr lang="en" sz="1800" b="1">
                <a:latin typeface="Spectral"/>
                <a:ea typeface="Spectral"/>
                <a:cs typeface="Spectral"/>
                <a:sym typeface="Spectral"/>
              </a:rPr>
              <a:t> </a:t>
            </a:r>
            <a:r>
              <a:rPr lang="en" sz="1600">
                <a:latin typeface="Spectral"/>
                <a:ea typeface="Spectral"/>
                <a:cs typeface="Spectral"/>
                <a:sym typeface="Spectral"/>
              </a:rPr>
              <a:t>Who Spiked the Punch?</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Floss punches, spikily</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Absorption</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For the next 10 seconds, Floss takes 1/3rd of damage from projectiles</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Tease and Joke</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Floss gets demoralized by the other team for sucking, drawing their attention and firepower to him</a:t>
            </a:r>
            <a:endParaRPr>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Big Spike Thing</a:t>
            </a:r>
            <a:endParaRPr sz="1600">
              <a:latin typeface="Spectral"/>
              <a:ea typeface="Spectral"/>
              <a:cs typeface="Spectral"/>
              <a:sym typeface="Spectral"/>
            </a:endParaRPr>
          </a:p>
          <a:p>
            <a:pPr marL="0" lvl="0" indent="0" algn="l" rtl="0">
              <a:spcBef>
                <a:spcPts val="1200"/>
              </a:spcBef>
              <a:spcAft>
                <a:spcPts val="1200"/>
              </a:spcAft>
              <a:buNone/>
            </a:pPr>
            <a:r>
              <a:rPr lang="en">
                <a:latin typeface="Spectral"/>
                <a:ea typeface="Spectral"/>
                <a:cs typeface="Spectral"/>
                <a:sym typeface="Spectral"/>
              </a:rPr>
              <a:t>The Great Gatsby shoots Floss in the chest with a big spike thing. But then Floss shoots it back super fast out of him and it explodes</a:t>
            </a:r>
            <a:endParaRPr>
              <a:latin typeface="Spectral"/>
              <a:ea typeface="Spectral"/>
              <a:cs typeface="Spectral"/>
              <a:sym typeface="Spectral"/>
            </a:endParaRPr>
          </a:p>
        </p:txBody>
      </p:sp>
      <p:sp>
        <p:nvSpPr>
          <p:cNvPr id="159" name="Google Shape;159;p27"/>
          <p:cNvSpPr txBox="1"/>
          <p:nvPr/>
        </p:nvSpPr>
        <p:spPr>
          <a:xfrm>
            <a:off x="7135525" y="1854500"/>
            <a:ext cx="1950900" cy="31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2"/>
                </a:solidFill>
                <a:latin typeface="Spectral"/>
                <a:ea typeface="Spectral"/>
                <a:cs typeface="Spectral"/>
                <a:sym typeface="Spectral"/>
              </a:rPr>
              <a:t>Passive: </a:t>
            </a:r>
            <a:r>
              <a:rPr lang="en" sz="1600">
                <a:solidFill>
                  <a:schemeClr val="lt2"/>
                </a:solidFill>
                <a:latin typeface="Spectral"/>
                <a:ea typeface="Spectral"/>
                <a:cs typeface="Spectral"/>
                <a:sym typeface="Spectral"/>
              </a:rPr>
              <a:t>Flossback</a:t>
            </a:r>
            <a:endParaRPr sz="1600">
              <a:solidFill>
                <a:schemeClr val="lt2"/>
              </a:solidFill>
              <a:latin typeface="Spectral"/>
              <a:ea typeface="Spectral"/>
              <a:cs typeface="Spectral"/>
              <a:sym typeface="Spectral"/>
            </a:endParaRPr>
          </a:p>
          <a:p>
            <a:pPr marL="0" lvl="0" indent="0" algn="l" rtl="0">
              <a:spcBef>
                <a:spcPts val="0"/>
              </a:spcBef>
              <a:spcAft>
                <a:spcPts val="0"/>
              </a:spcAft>
              <a:buNone/>
            </a:pPr>
            <a:r>
              <a:rPr lang="en">
                <a:solidFill>
                  <a:schemeClr val="lt2"/>
                </a:solidFill>
                <a:latin typeface="Spectral"/>
                <a:ea typeface="Spectral"/>
                <a:cs typeface="Spectral"/>
                <a:sym typeface="Spectral"/>
              </a:rPr>
              <a:t>Enemies take 1/32nd of all damage they inflict on floss via projectiles</a:t>
            </a:r>
            <a:endParaRPr>
              <a:solidFill>
                <a:schemeClr val="lt2"/>
              </a:solidFill>
              <a:latin typeface="Spectral"/>
              <a:ea typeface="Spectral"/>
              <a:cs typeface="Spectral"/>
              <a:sym typeface="Spectr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Man Guy</a:t>
            </a:r>
            <a:endParaRPr>
              <a:latin typeface="Russo One"/>
              <a:ea typeface="Russo One"/>
              <a:cs typeface="Russo One"/>
              <a:sym typeface="Russo One"/>
            </a:endParaRPr>
          </a:p>
        </p:txBody>
      </p:sp>
      <p:pic>
        <p:nvPicPr>
          <p:cNvPr id="165" name="Google Shape;165;p28"/>
          <p:cNvPicPr preferRelativeResize="0"/>
          <p:nvPr/>
        </p:nvPicPr>
        <p:blipFill>
          <a:blip r:embed="rId3">
            <a:alphaModFix/>
          </a:blip>
          <a:stretch>
            <a:fillRect/>
          </a:stretch>
        </p:blipFill>
        <p:spPr>
          <a:xfrm>
            <a:off x="7846374" y="169200"/>
            <a:ext cx="1124350" cy="1124350"/>
          </a:xfrm>
          <a:prstGeom prst="rect">
            <a:avLst/>
          </a:prstGeom>
          <a:noFill/>
          <a:ln>
            <a:noFill/>
          </a:ln>
        </p:spPr>
      </p:pic>
      <p:pic>
        <p:nvPicPr>
          <p:cNvPr id="166" name="Google Shape;166;p28"/>
          <p:cNvPicPr preferRelativeResize="0"/>
          <p:nvPr/>
        </p:nvPicPr>
        <p:blipFill>
          <a:blip r:embed="rId4">
            <a:alphaModFix/>
          </a:blip>
          <a:stretch>
            <a:fillRect/>
          </a:stretch>
        </p:blipFill>
        <p:spPr>
          <a:xfrm>
            <a:off x="912833" y="1091263"/>
            <a:ext cx="2526032" cy="3820975"/>
          </a:xfrm>
          <a:prstGeom prst="rect">
            <a:avLst/>
          </a:prstGeom>
          <a:noFill/>
          <a:ln>
            <a:noFill/>
          </a:ln>
        </p:spPr>
      </p:pic>
      <p:sp>
        <p:nvSpPr>
          <p:cNvPr id="167" name="Google Shape;167;p28"/>
          <p:cNvSpPr txBox="1">
            <a:spLocks noGrp="1"/>
          </p:cNvSpPr>
          <p:nvPr>
            <p:ph type="body" idx="2"/>
          </p:nvPr>
        </p:nvSpPr>
        <p:spPr>
          <a:xfrm>
            <a:off x="3438875" y="1293550"/>
            <a:ext cx="39999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Man Punch</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Man Guy punches with his long arm like a ma</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Self Harm</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Man Guy deals damage to himself, increasing his attack</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Super Bones</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Man Guy boosts his bones, taking less damage for the next three secs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Guy Kick</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Man Guy does a big kick,l that breaks his leg if he hits it he can do it again with more damage</a:t>
            </a:r>
            <a:endParaRPr sz="1600">
              <a:latin typeface="Spectral"/>
              <a:ea typeface="Spectral"/>
              <a:cs typeface="Spectral"/>
              <a:sym typeface="Spectral"/>
            </a:endParaRPr>
          </a:p>
        </p:txBody>
      </p:sp>
      <p:sp>
        <p:nvSpPr>
          <p:cNvPr id="168" name="Google Shape;168;p28"/>
          <p:cNvSpPr txBox="1"/>
          <p:nvPr/>
        </p:nvSpPr>
        <p:spPr>
          <a:xfrm>
            <a:off x="7135525" y="1854500"/>
            <a:ext cx="1950900" cy="31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2"/>
                </a:solidFill>
                <a:latin typeface="Spectral"/>
                <a:ea typeface="Spectral"/>
                <a:cs typeface="Spectral"/>
                <a:sym typeface="Spectral"/>
              </a:rPr>
              <a:t>Passive: </a:t>
            </a:r>
            <a:r>
              <a:rPr lang="en" sz="1600">
                <a:solidFill>
                  <a:schemeClr val="lt2"/>
                </a:solidFill>
                <a:latin typeface="Spectral"/>
                <a:ea typeface="Spectral"/>
                <a:cs typeface="Spectral"/>
                <a:sym typeface="Spectral"/>
              </a:rPr>
              <a:t>Manliness</a:t>
            </a:r>
            <a:endParaRPr sz="1600">
              <a:solidFill>
                <a:schemeClr val="lt2"/>
              </a:solidFill>
              <a:latin typeface="Spectral"/>
              <a:ea typeface="Spectral"/>
              <a:cs typeface="Spectral"/>
              <a:sym typeface="Spectral"/>
            </a:endParaRPr>
          </a:p>
          <a:p>
            <a:pPr marL="0" lvl="0" indent="0" algn="l" rtl="0">
              <a:spcBef>
                <a:spcPts val="0"/>
              </a:spcBef>
              <a:spcAft>
                <a:spcPts val="0"/>
              </a:spcAft>
              <a:buNone/>
            </a:pPr>
            <a:r>
              <a:rPr lang="en">
                <a:solidFill>
                  <a:schemeClr val="lt2"/>
                </a:solidFill>
                <a:latin typeface="Spectral"/>
                <a:ea typeface="Spectral"/>
                <a:cs typeface="Spectral"/>
                <a:sym typeface="Spectral"/>
              </a:rPr>
              <a:t>Man Guy fans increased max health whenever he takes damage, it resets when he dies </a:t>
            </a:r>
            <a:endParaRPr>
              <a:solidFill>
                <a:schemeClr val="lt2"/>
              </a:solidFill>
              <a:latin typeface="Spectral"/>
              <a:ea typeface="Spectral"/>
              <a:cs typeface="Spectral"/>
              <a:sym typeface="Spectr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Chair Beard</a:t>
            </a:r>
            <a:endParaRPr>
              <a:latin typeface="Russo One"/>
              <a:ea typeface="Russo One"/>
              <a:cs typeface="Russo One"/>
              <a:sym typeface="Russo One"/>
            </a:endParaRPr>
          </a:p>
        </p:txBody>
      </p:sp>
      <p:pic>
        <p:nvPicPr>
          <p:cNvPr id="174" name="Google Shape;174;p29"/>
          <p:cNvPicPr preferRelativeResize="0"/>
          <p:nvPr/>
        </p:nvPicPr>
        <p:blipFill>
          <a:blip r:embed="rId3">
            <a:alphaModFix/>
          </a:blip>
          <a:stretch>
            <a:fillRect/>
          </a:stretch>
        </p:blipFill>
        <p:spPr>
          <a:xfrm>
            <a:off x="7846374" y="169200"/>
            <a:ext cx="1124350" cy="1124350"/>
          </a:xfrm>
          <a:prstGeom prst="rect">
            <a:avLst/>
          </a:prstGeom>
          <a:noFill/>
          <a:ln>
            <a:noFill/>
          </a:ln>
        </p:spPr>
      </p:pic>
      <p:pic>
        <p:nvPicPr>
          <p:cNvPr id="175" name="Google Shape;175;p29"/>
          <p:cNvPicPr preferRelativeResize="0"/>
          <p:nvPr/>
        </p:nvPicPr>
        <p:blipFill>
          <a:blip r:embed="rId4">
            <a:alphaModFix/>
          </a:blip>
          <a:stretch>
            <a:fillRect/>
          </a:stretch>
        </p:blipFill>
        <p:spPr>
          <a:xfrm>
            <a:off x="762000" y="1017725"/>
            <a:ext cx="2511571" cy="3820974"/>
          </a:xfrm>
          <a:prstGeom prst="rect">
            <a:avLst/>
          </a:prstGeom>
          <a:noFill/>
          <a:ln>
            <a:noFill/>
          </a:ln>
        </p:spPr>
      </p:pic>
      <p:sp>
        <p:nvSpPr>
          <p:cNvPr id="176" name="Google Shape;176;p29"/>
          <p:cNvSpPr txBox="1">
            <a:spLocks noGrp="1"/>
          </p:cNvSpPr>
          <p:nvPr>
            <p:ph type="body" idx="2"/>
          </p:nvPr>
        </p:nvSpPr>
        <p:spPr>
          <a:xfrm>
            <a:off x="3273575"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Ultraviolet </a:t>
            </a:r>
            <a:endParaRPr>
              <a:latin typeface="Russo One"/>
              <a:ea typeface="Russo One"/>
              <a:cs typeface="Russo One"/>
              <a:sym typeface="Russo One"/>
            </a:endParaRPr>
          </a:p>
        </p:txBody>
      </p:sp>
      <p:pic>
        <p:nvPicPr>
          <p:cNvPr id="182" name="Google Shape;182;p30"/>
          <p:cNvPicPr preferRelativeResize="0"/>
          <p:nvPr/>
        </p:nvPicPr>
        <p:blipFill>
          <a:blip r:embed="rId3">
            <a:alphaModFix/>
          </a:blip>
          <a:stretch>
            <a:fillRect/>
          </a:stretch>
        </p:blipFill>
        <p:spPr>
          <a:xfrm>
            <a:off x="7846374" y="169200"/>
            <a:ext cx="1124350" cy="1124350"/>
          </a:xfrm>
          <a:prstGeom prst="rect">
            <a:avLst/>
          </a:prstGeom>
          <a:noFill/>
          <a:ln>
            <a:noFill/>
          </a:ln>
        </p:spPr>
      </p:pic>
      <p:pic>
        <p:nvPicPr>
          <p:cNvPr id="183" name="Google Shape;183;p30"/>
          <p:cNvPicPr preferRelativeResize="0"/>
          <p:nvPr/>
        </p:nvPicPr>
        <p:blipFill>
          <a:blip r:embed="rId4">
            <a:alphaModFix/>
          </a:blip>
          <a:stretch>
            <a:fillRect/>
          </a:stretch>
        </p:blipFill>
        <p:spPr>
          <a:xfrm>
            <a:off x="829733" y="1091263"/>
            <a:ext cx="2689507" cy="3820976"/>
          </a:xfrm>
          <a:prstGeom prst="rect">
            <a:avLst/>
          </a:prstGeom>
          <a:noFill/>
          <a:ln>
            <a:noFill/>
          </a:ln>
        </p:spPr>
      </p:pic>
      <p:sp>
        <p:nvSpPr>
          <p:cNvPr id="184" name="Google Shape;184;p30"/>
          <p:cNvSpPr txBox="1">
            <a:spLocks noGrp="1"/>
          </p:cNvSpPr>
          <p:nvPr>
            <p:ph type="body" idx="2"/>
          </p:nvPr>
        </p:nvSpPr>
        <p:spPr>
          <a:xfrm>
            <a:off x="3682863" y="1293550"/>
            <a:ext cx="39999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Ultraviolet Umbrella </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Ultraviolet stabs with his umbrella, then opens it creating a small shield for 1 sec</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Lavender Lash</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Ultraviolet blinds the nearest enemy with his purpleness, blinding them</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Mount the Indigoat!</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Ultraviolet mounts the indigoat, gaining increased health and speed for 5 secs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Purpleness Explosion</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Ultraviolet shines his purpleness, gaining a shield and taunting all nearby enemies into attacking him</a:t>
            </a:r>
            <a:endParaRPr sz="1600">
              <a:latin typeface="Spectral"/>
              <a:ea typeface="Spectral"/>
              <a:cs typeface="Spectral"/>
              <a:sym typeface="Spectr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Guy Yacht</a:t>
            </a:r>
            <a:endParaRPr>
              <a:latin typeface="Russo One"/>
              <a:ea typeface="Russo One"/>
              <a:cs typeface="Russo One"/>
              <a:sym typeface="Russo One"/>
            </a:endParaRPr>
          </a:p>
        </p:txBody>
      </p:sp>
      <p:pic>
        <p:nvPicPr>
          <p:cNvPr id="190" name="Google Shape;190;p31"/>
          <p:cNvPicPr preferRelativeResize="0"/>
          <p:nvPr/>
        </p:nvPicPr>
        <p:blipFill>
          <a:blip r:embed="rId3">
            <a:alphaModFix/>
          </a:blip>
          <a:stretch>
            <a:fillRect/>
          </a:stretch>
        </p:blipFill>
        <p:spPr>
          <a:xfrm>
            <a:off x="7846374" y="169200"/>
            <a:ext cx="1124350" cy="1124350"/>
          </a:xfrm>
          <a:prstGeom prst="rect">
            <a:avLst/>
          </a:prstGeom>
          <a:noFill/>
          <a:ln>
            <a:noFill/>
          </a:ln>
        </p:spPr>
      </p:pic>
      <p:pic>
        <p:nvPicPr>
          <p:cNvPr id="191" name="Google Shape;191;p31"/>
          <p:cNvPicPr preferRelativeResize="0"/>
          <p:nvPr/>
        </p:nvPicPr>
        <p:blipFill>
          <a:blip r:embed="rId4">
            <a:alphaModFix/>
          </a:blip>
          <a:stretch>
            <a:fillRect/>
          </a:stretch>
        </p:blipFill>
        <p:spPr>
          <a:xfrm>
            <a:off x="204200" y="1231825"/>
            <a:ext cx="3558069" cy="3539826"/>
          </a:xfrm>
          <a:prstGeom prst="rect">
            <a:avLst/>
          </a:prstGeom>
          <a:noFill/>
          <a:ln>
            <a:noFill/>
          </a:ln>
        </p:spPr>
      </p:pic>
      <p:sp>
        <p:nvSpPr>
          <p:cNvPr id="192" name="Google Shape;192;p31"/>
          <p:cNvSpPr txBox="1">
            <a:spLocks noGrp="1"/>
          </p:cNvSpPr>
          <p:nvPr>
            <p:ph type="body" idx="2"/>
          </p:nvPr>
        </p:nvSpPr>
        <p:spPr>
          <a:xfrm>
            <a:off x="4019750" y="608175"/>
            <a:ext cx="3999900" cy="4101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Squirt Gun</a:t>
            </a:r>
            <a:endParaRPr sz="1600"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Guy Yacht fires high pressure water from his squirt gun </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r>
              <a:rPr lang="en" sz="1600">
                <a:latin typeface="Spectral"/>
                <a:ea typeface="Spectral"/>
                <a:cs typeface="Spectral"/>
                <a:sym typeface="Spectral"/>
              </a:rPr>
              <a:t> Bomboclat</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Guy Yacht flexes his cheeks, taking 80% less damage from behind for a 5 seconds</a:t>
            </a:r>
            <a:endParaRPr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Eyes up here</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Guy Yacht launches into the air and lands on his butt, buffing the defense of allies he lands around</a:t>
            </a:r>
            <a:endParaRPr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Fantastic Plastic</a:t>
            </a:r>
            <a:endParaRPr sz="1600">
              <a:latin typeface="Spectral"/>
              <a:ea typeface="Spectral"/>
              <a:cs typeface="Spectral"/>
              <a:sym typeface="Spectral"/>
            </a:endParaRPr>
          </a:p>
          <a:p>
            <a:pPr marL="0" lvl="0" indent="0" algn="l" rtl="0">
              <a:spcBef>
                <a:spcPts val="1200"/>
              </a:spcBef>
              <a:spcAft>
                <a:spcPts val="1200"/>
              </a:spcAft>
              <a:buNone/>
            </a:pPr>
            <a:r>
              <a:rPr lang="en">
                <a:latin typeface="Spectral"/>
                <a:ea typeface="Spectral"/>
                <a:cs typeface="Spectral"/>
                <a:sym typeface="Spectral"/>
              </a:rPr>
              <a:t>Using the plastic in his veins, Guy Yacht hardens his entire body, taking overwhelmingly less damage from all sources </a:t>
            </a:r>
            <a:endParaRPr>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Yeast</a:t>
            </a:r>
            <a:endParaRPr>
              <a:latin typeface="Russo One"/>
              <a:ea typeface="Russo One"/>
              <a:cs typeface="Russo One"/>
              <a:sym typeface="Russo One"/>
            </a:endParaRPr>
          </a:p>
        </p:txBody>
      </p:sp>
      <p:pic>
        <p:nvPicPr>
          <p:cNvPr id="198" name="Google Shape;198;p32"/>
          <p:cNvPicPr preferRelativeResize="0"/>
          <p:nvPr/>
        </p:nvPicPr>
        <p:blipFill>
          <a:blip r:embed="rId3">
            <a:alphaModFix/>
          </a:blip>
          <a:stretch>
            <a:fillRect/>
          </a:stretch>
        </p:blipFill>
        <p:spPr>
          <a:xfrm>
            <a:off x="7846374" y="169200"/>
            <a:ext cx="1124350" cy="1124350"/>
          </a:xfrm>
          <a:prstGeom prst="rect">
            <a:avLst/>
          </a:prstGeom>
          <a:noFill/>
          <a:ln>
            <a:noFill/>
          </a:ln>
        </p:spPr>
      </p:pic>
      <p:pic>
        <p:nvPicPr>
          <p:cNvPr id="199" name="Google Shape;199;p32"/>
          <p:cNvPicPr preferRelativeResize="0"/>
          <p:nvPr/>
        </p:nvPicPr>
        <p:blipFill rotWithShape="1">
          <a:blip r:embed="rId4">
            <a:alphaModFix/>
          </a:blip>
          <a:srcRect b="5294"/>
          <a:stretch/>
        </p:blipFill>
        <p:spPr>
          <a:xfrm>
            <a:off x="359904" y="938862"/>
            <a:ext cx="2854121" cy="4125777"/>
          </a:xfrm>
          <a:prstGeom prst="rect">
            <a:avLst/>
          </a:prstGeom>
          <a:noFill/>
          <a:ln>
            <a:noFill/>
          </a:ln>
        </p:spPr>
      </p:pic>
      <p:sp>
        <p:nvSpPr>
          <p:cNvPr id="200" name="Google Shape;200;p32"/>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2373900" y="2354550"/>
            <a:ext cx="43962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50">
                <a:latin typeface="Russo One"/>
                <a:ea typeface="Russo One"/>
                <a:cs typeface="Russo One"/>
                <a:sym typeface="Russo One"/>
              </a:rPr>
              <a:t>Destroyers </a:t>
            </a:r>
            <a:endParaRPr sz="3050">
              <a:latin typeface="Russo One"/>
              <a:ea typeface="Russo One"/>
              <a:cs typeface="Russo One"/>
              <a:sym typeface="Russo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Captain Trumpet</a:t>
            </a:r>
            <a:endParaRPr>
              <a:latin typeface="Russo One"/>
              <a:ea typeface="Russo One"/>
              <a:cs typeface="Russo One"/>
              <a:sym typeface="Russo One"/>
            </a:endParaRPr>
          </a:p>
        </p:txBody>
      </p:sp>
      <p:pic>
        <p:nvPicPr>
          <p:cNvPr id="206" name="Google Shape;206;p33"/>
          <p:cNvPicPr preferRelativeResize="0"/>
          <p:nvPr/>
        </p:nvPicPr>
        <p:blipFill>
          <a:blip r:embed="rId3">
            <a:alphaModFix/>
          </a:blip>
          <a:stretch>
            <a:fillRect/>
          </a:stretch>
        </p:blipFill>
        <p:spPr>
          <a:xfrm>
            <a:off x="7846374" y="169200"/>
            <a:ext cx="1124350" cy="1124350"/>
          </a:xfrm>
          <a:prstGeom prst="rect">
            <a:avLst/>
          </a:prstGeom>
          <a:noFill/>
          <a:ln>
            <a:noFill/>
          </a:ln>
        </p:spPr>
      </p:pic>
      <p:pic>
        <p:nvPicPr>
          <p:cNvPr id="207" name="Google Shape;207;p33"/>
          <p:cNvPicPr preferRelativeResize="0"/>
          <p:nvPr/>
        </p:nvPicPr>
        <p:blipFill>
          <a:blip r:embed="rId4">
            <a:alphaModFix/>
          </a:blip>
          <a:stretch>
            <a:fillRect/>
          </a:stretch>
        </p:blipFill>
        <p:spPr>
          <a:xfrm>
            <a:off x="0" y="1140575"/>
            <a:ext cx="3792325" cy="3722348"/>
          </a:xfrm>
          <a:prstGeom prst="rect">
            <a:avLst/>
          </a:prstGeom>
          <a:noFill/>
          <a:ln>
            <a:noFill/>
          </a:ln>
        </p:spPr>
      </p:pic>
      <p:sp>
        <p:nvSpPr>
          <p:cNvPr id="208" name="Google Shape;208;p33"/>
          <p:cNvSpPr txBox="1">
            <a:spLocks noGrp="1"/>
          </p:cNvSpPr>
          <p:nvPr>
            <p:ph type="body" idx="2"/>
          </p:nvPr>
        </p:nvSpPr>
        <p:spPr>
          <a:xfrm>
            <a:off x="4019750" y="987625"/>
            <a:ext cx="4481100" cy="37224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Clawsini Gatini</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Captain trumpet scratches twice with cat claws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r>
              <a:rPr lang="en" sz="1600">
                <a:latin typeface="Spectral"/>
                <a:ea typeface="Spectral"/>
                <a:cs typeface="Spectral"/>
                <a:sym typeface="Spectral"/>
              </a:rPr>
              <a:t> Shellala Shellalo</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Captain Trumpet gains a shield for 5 secs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Rameo Chargeo</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Captain trumpet dashes  forward with his ram horns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Trumpets Sounding</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Captain trumpet Gains a health boost and a random animal buff:</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-Bunnini - Super jump</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-Peacocko - Taunt at full health</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-Sovereign Snakearms- Main Attack poisons</a:t>
            </a:r>
            <a:endParaRPr sz="1600">
              <a:latin typeface="Spectral"/>
              <a:ea typeface="Spectral"/>
              <a:cs typeface="Spectral"/>
              <a:sym typeface="Spectr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Gym Shark</a:t>
            </a:r>
            <a:endParaRPr>
              <a:latin typeface="Russo One"/>
              <a:ea typeface="Russo One"/>
              <a:cs typeface="Russo One"/>
              <a:sym typeface="Russo One"/>
            </a:endParaRPr>
          </a:p>
        </p:txBody>
      </p:sp>
      <p:pic>
        <p:nvPicPr>
          <p:cNvPr id="214" name="Google Shape;214;p34"/>
          <p:cNvPicPr preferRelativeResize="0"/>
          <p:nvPr/>
        </p:nvPicPr>
        <p:blipFill>
          <a:blip r:embed="rId3">
            <a:alphaModFix/>
          </a:blip>
          <a:stretch>
            <a:fillRect/>
          </a:stretch>
        </p:blipFill>
        <p:spPr>
          <a:xfrm>
            <a:off x="7846374" y="169200"/>
            <a:ext cx="1124350" cy="1124350"/>
          </a:xfrm>
          <a:prstGeom prst="rect">
            <a:avLst/>
          </a:prstGeom>
          <a:noFill/>
          <a:ln>
            <a:noFill/>
          </a:ln>
        </p:spPr>
      </p:pic>
      <p:sp>
        <p:nvSpPr>
          <p:cNvPr id="215" name="Google Shape;215;p34"/>
          <p:cNvSpPr txBox="1">
            <a:spLocks noGrp="1"/>
          </p:cNvSpPr>
          <p:nvPr>
            <p:ph type="body" idx="2"/>
          </p:nvPr>
        </p:nvSpPr>
        <p:spPr>
          <a:xfrm>
            <a:off x="3577410" y="149582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b="1">
                <a:latin typeface="Spectral"/>
                <a:ea typeface="Spectral"/>
                <a:cs typeface="Spectral"/>
                <a:sym typeface="Spectral"/>
              </a:rPr>
              <a:t>Main Attack: Barbell strikenado</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1:Bulgarian tail squatnado</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Sharknado</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ROIDNADO</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Swims under ground and eats one person</a:t>
            </a:r>
            <a:endParaRPr sz="1600">
              <a:latin typeface="Spectral"/>
              <a:ea typeface="Spectral"/>
              <a:cs typeface="Spectral"/>
              <a:sym typeface="Spectral"/>
            </a:endParaRPr>
          </a:p>
        </p:txBody>
      </p:sp>
      <p:pic>
        <p:nvPicPr>
          <p:cNvPr id="216" name="Google Shape;216;p34"/>
          <p:cNvPicPr preferRelativeResize="0"/>
          <p:nvPr/>
        </p:nvPicPr>
        <p:blipFill>
          <a:blip r:embed="rId4">
            <a:alphaModFix/>
          </a:blip>
          <a:stretch>
            <a:fillRect/>
          </a:stretch>
        </p:blipFill>
        <p:spPr>
          <a:xfrm>
            <a:off x="643467" y="1091263"/>
            <a:ext cx="2547315" cy="38209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1C75"/>
        </a:solid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ctrTitle"/>
          </p:nvPr>
        </p:nvSpPr>
        <p:spPr>
          <a:xfrm>
            <a:off x="2373900" y="2354550"/>
            <a:ext cx="43962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50">
                <a:latin typeface="Russo One"/>
                <a:ea typeface="Russo One"/>
                <a:cs typeface="Russo One"/>
                <a:sym typeface="Russo One"/>
              </a:rPr>
              <a:t>Saboteurs </a:t>
            </a:r>
            <a:endParaRPr sz="3050">
              <a:latin typeface="Russo One"/>
              <a:ea typeface="Russo One"/>
              <a:cs typeface="Russo One"/>
              <a:sym typeface="Russo On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Captain Crunch</a:t>
            </a:r>
            <a:endParaRPr>
              <a:latin typeface="Russo One"/>
              <a:ea typeface="Russo One"/>
              <a:cs typeface="Russo One"/>
              <a:sym typeface="Russo One"/>
            </a:endParaRPr>
          </a:p>
        </p:txBody>
      </p:sp>
      <p:pic>
        <p:nvPicPr>
          <p:cNvPr id="227" name="Google Shape;227;p36"/>
          <p:cNvPicPr preferRelativeResize="0"/>
          <p:nvPr/>
        </p:nvPicPr>
        <p:blipFill>
          <a:blip r:embed="rId3">
            <a:alphaModFix/>
          </a:blip>
          <a:stretch>
            <a:fillRect/>
          </a:stretch>
        </p:blipFill>
        <p:spPr>
          <a:xfrm>
            <a:off x="7484525" y="0"/>
            <a:ext cx="1659474" cy="1659474"/>
          </a:xfrm>
          <a:prstGeom prst="rect">
            <a:avLst/>
          </a:prstGeom>
          <a:noFill/>
          <a:ln>
            <a:noFill/>
          </a:ln>
        </p:spPr>
      </p:pic>
      <p:pic>
        <p:nvPicPr>
          <p:cNvPr id="228" name="Google Shape;228;p36"/>
          <p:cNvPicPr preferRelativeResize="0"/>
          <p:nvPr/>
        </p:nvPicPr>
        <p:blipFill>
          <a:blip r:embed="rId4">
            <a:alphaModFix/>
          </a:blip>
          <a:stretch>
            <a:fillRect/>
          </a:stretch>
        </p:blipFill>
        <p:spPr>
          <a:xfrm>
            <a:off x="152400" y="1170125"/>
            <a:ext cx="3714950" cy="3738983"/>
          </a:xfrm>
          <a:prstGeom prst="rect">
            <a:avLst/>
          </a:prstGeom>
          <a:noFill/>
          <a:ln>
            <a:noFill/>
          </a:ln>
        </p:spPr>
      </p:pic>
      <p:sp>
        <p:nvSpPr>
          <p:cNvPr id="229" name="Google Shape;229;p36"/>
          <p:cNvSpPr txBox="1">
            <a:spLocks noGrp="1"/>
          </p:cNvSpPr>
          <p:nvPr>
            <p:ph type="body" idx="2"/>
          </p:nvPr>
        </p:nvSpPr>
        <p:spPr>
          <a:xfrm>
            <a:off x="3984066" y="1331413"/>
            <a:ext cx="39999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a:t>
            </a:r>
            <a:r>
              <a:rPr lang="en" sz="1600">
                <a:latin typeface="Spectral"/>
                <a:ea typeface="Spectral"/>
                <a:cs typeface="Spectral"/>
                <a:sym typeface="Spectral"/>
              </a:rPr>
              <a:t> Get you by the Knife</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Captain Crunch Stabs enemies with his knife</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Oops all berries</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Captain Crunch spills berries on the ground, slowing enemies around him</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Crunch Surprise</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Captain crunch hides in a bush, and his next knife has a dash and does extra damage </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Take you to his special island</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Captain crunch Takes himself and the nearest enemy to his special island for 10 secs, where he has increased stats </a:t>
            </a:r>
            <a:endParaRPr sz="1600">
              <a:latin typeface="Spectral"/>
              <a:ea typeface="Spectral"/>
              <a:cs typeface="Spectral"/>
              <a:sym typeface="Spectr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Jonnakiss</a:t>
            </a:r>
            <a:endParaRPr>
              <a:latin typeface="Russo One"/>
              <a:ea typeface="Russo One"/>
              <a:cs typeface="Russo One"/>
              <a:sym typeface="Russo One"/>
            </a:endParaRPr>
          </a:p>
        </p:txBody>
      </p:sp>
      <p:pic>
        <p:nvPicPr>
          <p:cNvPr id="235" name="Google Shape;235;p37"/>
          <p:cNvPicPr preferRelativeResize="0"/>
          <p:nvPr/>
        </p:nvPicPr>
        <p:blipFill>
          <a:blip r:embed="rId3">
            <a:alphaModFix/>
          </a:blip>
          <a:stretch>
            <a:fillRect/>
          </a:stretch>
        </p:blipFill>
        <p:spPr>
          <a:xfrm>
            <a:off x="152400" y="1170125"/>
            <a:ext cx="3714949" cy="3786521"/>
          </a:xfrm>
          <a:prstGeom prst="rect">
            <a:avLst/>
          </a:prstGeom>
          <a:noFill/>
          <a:ln>
            <a:noFill/>
          </a:ln>
        </p:spPr>
      </p:pic>
      <p:pic>
        <p:nvPicPr>
          <p:cNvPr id="236" name="Google Shape;236;p37"/>
          <p:cNvPicPr preferRelativeResize="0"/>
          <p:nvPr/>
        </p:nvPicPr>
        <p:blipFill>
          <a:blip r:embed="rId4">
            <a:alphaModFix/>
          </a:blip>
          <a:stretch>
            <a:fillRect/>
          </a:stretch>
        </p:blipFill>
        <p:spPr>
          <a:xfrm>
            <a:off x="7484525" y="0"/>
            <a:ext cx="1659474" cy="1659474"/>
          </a:xfrm>
          <a:prstGeom prst="rect">
            <a:avLst/>
          </a:prstGeom>
          <a:noFill/>
          <a:ln>
            <a:noFill/>
          </a:ln>
        </p:spPr>
      </p:pic>
      <p:sp>
        <p:nvSpPr>
          <p:cNvPr id="237" name="Google Shape;237;p37"/>
          <p:cNvSpPr txBox="1">
            <a:spLocks noGrp="1"/>
          </p:cNvSpPr>
          <p:nvPr>
            <p:ph type="body" idx="2"/>
          </p:nvPr>
        </p:nvSpPr>
        <p:spPr>
          <a:xfrm>
            <a:off x="4062083" y="101772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Spectral"/>
                <a:ea typeface="Spectral"/>
                <a:cs typeface="Spectral"/>
                <a:sym typeface="Spectral"/>
              </a:rPr>
              <a:t>Main Attack: </a:t>
            </a:r>
            <a:r>
              <a:rPr lang="en" sz="1200">
                <a:latin typeface="Spectral"/>
                <a:ea typeface="Spectral"/>
                <a:cs typeface="Spectral"/>
                <a:sym typeface="Spectral"/>
              </a:rPr>
              <a:t>Grass Throw</a:t>
            </a:r>
            <a:endParaRPr sz="1200">
              <a:latin typeface="Spectral"/>
              <a:ea typeface="Spectral"/>
              <a:cs typeface="Spectral"/>
              <a:sym typeface="Spectral"/>
            </a:endParaRPr>
          </a:p>
          <a:p>
            <a:pPr marL="0" lvl="0" indent="0" algn="l" rtl="0">
              <a:spcBef>
                <a:spcPts val="1200"/>
              </a:spcBef>
              <a:spcAft>
                <a:spcPts val="0"/>
              </a:spcAft>
              <a:buNone/>
            </a:pPr>
            <a:r>
              <a:rPr lang="en" sz="1200">
                <a:latin typeface="Spectral"/>
                <a:ea typeface="Spectral"/>
                <a:cs typeface="Spectral"/>
                <a:sym typeface="Spectral"/>
              </a:rPr>
              <a:t>Jonnakiss throws grass, dealing more damage the closer the enemy is</a:t>
            </a:r>
            <a:endParaRPr sz="1200">
              <a:latin typeface="Spectral"/>
              <a:ea typeface="Spectral"/>
              <a:cs typeface="Spectral"/>
              <a:sym typeface="Spectral"/>
            </a:endParaRPr>
          </a:p>
          <a:p>
            <a:pPr marL="0" lvl="0" indent="0" algn="l" rtl="0">
              <a:spcBef>
                <a:spcPts val="1200"/>
              </a:spcBef>
              <a:spcAft>
                <a:spcPts val="0"/>
              </a:spcAft>
              <a:buNone/>
            </a:pPr>
            <a:r>
              <a:rPr lang="en" sz="1200" b="1">
                <a:latin typeface="Spectral"/>
                <a:ea typeface="Spectral"/>
                <a:cs typeface="Spectral"/>
                <a:sym typeface="Spectral"/>
              </a:rPr>
              <a:t>Ability 1: </a:t>
            </a:r>
            <a:r>
              <a:rPr lang="en" sz="1200">
                <a:latin typeface="Spectral"/>
                <a:ea typeface="Spectral"/>
                <a:cs typeface="Spectral"/>
                <a:sym typeface="Spectral"/>
              </a:rPr>
              <a:t>Sharp Grass</a:t>
            </a:r>
            <a:endParaRPr sz="1200">
              <a:latin typeface="Spectral"/>
              <a:ea typeface="Spectral"/>
              <a:cs typeface="Spectral"/>
              <a:sym typeface="Spectral"/>
            </a:endParaRPr>
          </a:p>
          <a:p>
            <a:pPr marL="0" lvl="0" indent="0" algn="l" rtl="0">
              <a:spcBef>
                <a:spcPts val="1200"/>
              </a:spcBef>
              <a:spcAft>
                <a:spcPts val="0"/>
              </a:spcAft>
              <a:buNone/>
            </a:pPr>
            <a:r>
              <a:rPr lang="en" sz="1200">
                <a:latin typeface="Spectral"/>
                <a:ea typeface="Spectral"/>
                <a:cs typeface="Spectral"/>
                <a:sym typeface="Spectral"/>
              </a:rPr>
              <a:t>Jonnakiss sharpens his grass so that it does max damage at all distances for the next three throws</a:t>
            </a:r>
            <a:endParaRPr sz="1200">
              <a:latin typeface="Spectral"/>
              <a:ea typeface="Spectral"/>
              <a:cs typeface="Spectral"/>
              <a:sym typeface="Spectral"/>
            </a:endParaRPr>
          </a:p>
          <a:p>
            <a:pPr marL="0" lvl="0" indent="0" algn="l" rtl="0">
              <a:spcBef>
                <a:spcPts val="1200"/>
              </a:spcBef>
              <a:spcAft>
                <a:spcPts val="0"/>
              </a:spcAft>
              <a:buNone/>
            </a:pPr>
            <a:r>
              <a:rPr lang="en" sz="1200" b="1">
                <a:latin typeface="Spectral"/>
                <a:ea typeface="Spectral"/>
                <a:cs typeface="Spectral"/>
                <a:sym typeface="Spectral"/>
              </a:rPr>
              <a:t>Ability 2: </a:t>
            </a:r>
            <a:r>
              <a:rPr lang="en" sz="1200">
                <a:latin typeface="Spectral"/>
                <a:ea typeface="Spectral"/>
                <a:cs typeface="Spectral"/>
                <a:sym typeface="Spectral"/>
              </a:rPr>
              <a:t>Thundercloud mode</a:t>
            </a:r>
            <a:endParaRPr sz="1200">
              <a:latin typeface="Spectral"/>
              <a:ea typeface="Spectral"/>
              <a:cs typeface="Spectral"/>
              <a:sym typeface="Spectral"/>
            </a:endParaRPr>
          </a:p>
          <a:p>
            <a:pPr marL="0" lvl="0" indent="0" algn="l" rtl="0">
              <a:spcBef>
                <a:spcPts val="1200"/>
              </a:spcBef>
              <a:spcAft>
                <a:spcPts val="0"/>
              </a:spcAft>
              <a:buNone/>
            </a:pPr>
            <a:r>
              <a:rPr lang="en" sz="1200">
                <a:latin typeface="Spectral"/>
                <a:ea typeface="Spectral"/>
                <a:cs typeface="Spectral"/>
                <a:sym typeface="Spectral"/>
              </a:rPr>
              <a:t>Jonnakiss quickly becomes a cloud then immediately shoots down in a lightning bolt, dealing massive damage</a:t>
            </a:r>
            <a:endParaRPr sz="1200">
              <a:latin typeface="Spectral"/>
              <a:ea typeface="Spectral"/>
              <a:cs typeface="Spectral"/>
              <a:sym typeface="Spectral"/>
            </a:endParaRPr>
          </a:p>
          <a:p>
            <a:pPr marL="0" lvl="0" indent="0" algn="l" rtl="0">
              <a:spcBef>
                <a:spcPts val="1200"/>
              </a:spcBef>
              <a:spcAft>
                <a:spcPts val="0"/>
              </a:spcAft>
              <a:buNone/>
            </a:pPr>
            <a:r>
              <a:rPr lang="en" sz="1200" b="1">
                <a:latin typeface="Spectral"/>
                <a:ea typeface="Spectral"/>
                <a:cs typeface="Spectral"/>
                <a:sym typeface="Spectral"/>
              </a:rPr>
              <a:t>Super: </a:t>
            </a:r>
            <a:r>
              <a:rPr lang="en" sz="1200">
                <a:latin typeface="Spectral"/>
                <a:ea typeface="Spectral"/>
                <a:cs typeface="Spectral"/>
                <a:sym typeface="Spectral"/>
              </a:rPr>
              <a:t>Eat the grass!</a:t>
            </a:r>
            <a:endParaRPr sz="1200">
              <a:latin typeface="Spectral"/>
              <a:ea typeface="Spectral"/>
              <a:cs typeface="Spectral"/>
              <a:sym typeface="Spectral"/>
            </a:endParaRPr>
          </a:p>
          <a:p>
            <a:pPr marL="0" lvl="0" indent="0" algn="l" rtl="0">
              <a:spcBef>
                <a:spcPts val="1200"/>
              </a:spcBef>
              <a:spcAft>
                <a:spcPts val="1200"/>
              </a:spcAft>
              <a:buNone/>
            </a:pPr>
            <a:r>
              <a:rPr lang="en" sz="1200">
                <a:latin typeface="Spectral"/>
                <a:ea typeface="Spectral"/>
                <a:cs typeface="Spectral"/>
                <a:sym typeface="Spectral"/>
              </a:rPr>
              <a:t>Jonnakiss eats his grass, turning him into a invincible cloud for 15 seconds, he comes down on the ground as it snows slowing enemies in his area</a:t>
            </a:r>
            <a:endParaRPr sz="1200">
              <a:latin typeface="Spectral"/>
              <a:ea typeface="Spectral"/>
              <a:cs typeface="Spectral"/>
              <a:sym typeface="Spectr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Displeased Avian</a:t>
            </a:r>
            <a:endParaRPr>
              <a:latin typeface="Russo One"/>
              <a:ea typeface="Russo One"/>
              <a:cs typeface="Russo One"/>
              <a:sym typeface="Russo One"/>
            </a:endParaRPr>
          </a:p>
        </p:txBody>
      </p:sp>
      <p:pic>
        <p:nvPicPr>
          <p:cNvPr id="243" name="Google Shape;243;p38"/>
          <p:cNvPicPr preferRelativeResize="0"/>
          <p:nvPr/>
        </p:nvPicPr>
        <p:blipFill>
          <a:blip r:embed="rId3">
            <a:alphaModFix/>
          </a:blip>
          <a:stretch>
            <a:fillRect/>
          </a:stretch>
        </p:blipFill>
        <p:spPr>
          <a:xfrm>
            <a:off x="7484525" y="0"/>
            <a:ext cx="1659474" cy="1659474"/>
          </a:xfrm>
          <a:prstGeom prst="rect">
            <a:avLst/>
          </a:prstGeom>
          <a:noFill/>
          <a:ln>
            <a:noFill/>
          </a:ln>
        </p:spPr>
      </p:pic>
      <p:pic>
        <p:nvPicPr>
          <p:cNvPr id="244" name="Google Shape;244;p38"/>
          <p:cNvPicPr preferRelativeResize="0"/>
          <p:nvPr/>
        </p:nvPicPr>
        <p:blipFill>
          <a:blip r:embed="rId4">
            <a:alphaModFix/>
          </a:blip>
          <a:stretch>
            <a:fillRect/>
          </a:stretch>
        </p:blipFill>
        <p:spPr>
          <a:xfrm>
            <a:off x="152400" y="1170125"/>
            <a:ext cx="3714951" cy="3738378"/>
          </a:xfrm>
          <a:prstGeom prst="rect">
            <a:avLst/>
          </a:prstGeom>
          <a:noFill/>
          <a:ln>
            <a:noFill/>
          </a:ln>
        </p:spPr>
      </p:pic>
      <p:sp>
        <p:nvSpPr>
          <p:cNvPr id="245" name="Google Shape;245;p38"/>
          <p:cNvSpPr txBox="1">
            <a:spLocks noGrp="1"/>
          </p:cNvSpPr>
          <p:nvPr>
            <p:ph type="body" idx="2"/>
          </p:nvPr>
        </p:nvSpPr>
        <p:spPr>
          <a:xfrm>
            <a:off x="4019750" y="473825"/>
            <a:ext cx="3999900" cy="4483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CAW CAWWWW</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A rapid, short range peck with infinite ammo</a:t>
            </a:r>
            <a:endParaRPr>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WAAAA HEEYA</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Red flings himself to a designated area with his slingshot, stunning enemies on land</a:t>
            </a:r>
            <a:endParaRPr>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WOOOIA UUU UU UYA</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Red slices in a wide berth with his wings, doing 50% of the max health of the squishiest enemy caught.</a:t>
            </a:r>
            <a:endParaRPr>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AAAAAAIIIIIIIIAAA</a:t>
            </a:r>
            <a:endParaRPr sz="1600">
              <a:latin typeface="Spectral"/>
              <a:ea typeface="Spectral"/>
              <a:cs typeface="Spectral"/>
              <a:sym typeface="Spectral"/>
            </a:endParaRPr>
          </a:p>
          <a:p>
            <a:pPr marL="0" lvl="0" indent="0" algn="l" rtl="0">
              <a:spcBef>
                <a:spcPts val="1200"/>
              </a:spcBef>
              <a:spcAft>
                <a:spcPts val="1200"/>
              </a:spcAft>
              <a:buNone/>
            </a:pPr>
            <a:r>
              <a:rPr lang="en">
                <a:latin typeface="Spectral"/>
                <a:ea typeface="Spectral"/>
                <a:cs typeface="Spectral"/>
                <a:sym typeface="Spectral"/>
              </a:rPr>
              <a:t>Red perfectly mimics the sound of a bird, frightening Big Pig and sending him on a rampage through the map</a:t>
            </a:r>
            <a:endParaRPr>
              <a:latin typeface="Spectral"/>
              <a:ea typeface="Spectral"/>
              <a:cs typeface="Spectral"/>
              <a:sym typeface="Spectr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Voodude</a:t>
            </a:r>
            <a:endParaRPr>
              <a:latin typeface="Russo One"/>
              <a:ea typeface="Russo One"/>
              <a:cs typeface="Russo One"/>
              <a:sym typeface="Russo One"/>
            </a:endParaRPr>
          </a:p>
        </p:txBody>
      </p:sp>
      <p:pic>
        <p:nvPicPr>
          <p:cNvPr id="251" name="Google Shape;251;p39"/>
          <p:cNvPicPr preferRelativeResize="0"/>
          <p:nvPr/>
        </p:nvPicPr>
        <p:blipFill>
          <a:blip r:embed="rId3">
            <a:alphaModFix/>
          </a:blip>
          <a:stretch>
            <a:fillRect/>
          </a:stretch>
        </p:blipFill>
        <p:spPr>
          <a:xfrm>
            <a:off x="7484525" y="0"/>
            <a:ext cx="1659474" cy="1659474"/>
          </a:xfrm>
          <a:prstGeom prst="rect">
            <a:avLst/>
          </a:prstGeom>
          <a:noFill/>
          <a:ln>
            <a:noFill/>
          </a:ln>
        </p:spPr>
      </p:pic>
      <p:pic>
        <p:nvPicPr>
          <p:cNvPr id="252" name="Google Shape;252;p39"/>
          <p:cNvPicPr preferRelativeResize="0"/>
          <p:nvPr/>
        </p:nvPicPr>
        <p:blipFill>
          <a:blip r:embed="rId4">
            <a:alphaModFix/>
          </a:blip>
          <a:stretch>
            <a:fillRect/>
          </a:stretch>
        </p:blipFill>
        <p:spPr>
          <a:xfrm>
            <a:off x="597818" y="959813"/>
            <a:ext cx="2694600" cy="4083875"/>
          </a:xfrm>
          <a:prstGeom prst="rect">
            <a:avLst/>
          </a:prstGeom>
          <a:noFill/>
          <a:ln>
            <a:noFill/>
          </a:ln>
        </p:spPr>
      </p:pic>
      <p:sp>
        <p:nvSpPr>
          <p:cNvPr id="253" name="Google Shape;253;p39"/>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latin typeface="Russo One"/>
                <a:ea typeface="Russo One"/>
                <a:cs typeface="Russo One"/>
                <a:sym typeface="Russo One"/>
              </a:rPr>
              <a:t>MU†E-ÅNT</a:t>
            </a:r>
            <a:endParaRPr>
              <a:solidFill>
                <a:srgbClr val="FFFFFF"/>
              </a:solidFill>
              <a:latin typeface="Russo One"/>
              <a:ea typeface="Russo One"/>
              <a:cs typeface="Russo One"/>
              <a:sym typeface="Russo One"/>
            </a:endParaRPr>
          </a:p>
          <a:p>
            <a:pPr marL="0" lvl="0" indent="0" algn="l" rtl="0">
              <a:spcBef>
                <a:spcPts val="0"/>
              </a:spcBef>
              <a:spcAft>
                <a:spcPts val="0"/>
              </a:spcAft>
              <a:buNone/>
            </a:pPr>
            <a:endParaRPr>
              <a:latin typeface="Russo One"/>
              <a:ea typeface="Russo One"/>
              <a:cs typeface="Russo One"/>
              <a:sym typeface="Russo One"/>
            </a:endParaRPr>
          </a:p>
        </p:txBody>
      </p:sp>
      <p:pic>
        <p:nvPicPr>
          <p:cNvPr id="259" name="Google Shape;259;p40"/>
          <p:cNvPicPr preferRelativeResize="0"/>
          <p:nvPr/>
        </p:nvPicPr>
        <p:blipFill>
          <a:blip r:embed="rId3">
            <a:alphaModFix/>
          </a:blip>
          <a:stretch>
            <a:fillRect/>
          </a:stretch>
        </p:blipFill>
        <p:spPr>
          <a:xfrm>
            <a:off x="7484525" y="0"/>
            <a:ext cx="1659474" cy="1659474"/>
          </a:xfrm>
          <a:prstGeom prst="rect">
            <a:avLst/>
          </a:prstGeom>
          <a:noFill/>
          <a:ln>
            <a:noFill/>
          </a:ln>
        </p:spPr>
      </p:pic>
      <p:pic>
        <p:nvPicPr>
          <p:cNvPr id="260" name="Google Shape;260;p40"/>
          <p:cNvPicPr preferRelativeResize="0"/>
          <p:nvPr/>
        </p:nvPicPr>
        <p:blipFill>
          <a:blip r:embed="rId4">
            <a:alphaModFix/>
          </a:blip>
          <a:stretch>
            <a:fillRect/>
          </a:stretch>
        </p:blipFill>
        <p:spPr>
          <a:xfrm>
            <a:off x="795867" y="1015063"/>
            <a:ext cx="2612503" cy="3973374"/>
          </a:xfrm>
          <a:prstGeom prst="rect">
            <a:avLst/>
          </a:prstGeom>
          <a:noFill/>
          <a:ln>
            <a:noFill/>
          </a:ln>
        </p:spPr>
      </p:pic>
      <p:sp>
        <p:nvSpPr>
          <p:cNvPr id="261" name="Google Shape;261;p40"/>
          <p:cNvSpPr txBox="1">
            <a:spLocks noGrp="1"/>
          </p:cNvSpPr>
          <p:nvPr>
            <p:ph type="body" idx="2"/>
          </p:nvPr>
        </p:nvSpPr>
        <p:spPr>
          <a:xfrm>
            <a:off x="3616025" y="1017725"/>
            <a:ext cx="4135500" cy="37302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0"/>
              </a:spcAft>
              <a:buNone/>
            </a:pPr>
            <a:r>
              <a:rPr lang="en" sz="1600" b="1">
                <a:latin typeface="Spectral"/>
                <a:ea typeface="Spectral"/>
                <a:cs typeface="Spectral"/>
                <a:sym typeface="Spectral"/>
              </a:rPr>
              <a:t>Main Attack:</a:t>
            </a:r>
            <a:r>
              <a:rPr lang="en" sz="1600">
                <a:latin typeface="Spectral"/>
                <a:ea typeface="Spectral"/>
                <a:cs typeface="Spectral"/>
                <a:sym typeface="Spectral"/>
              </a:rPr>
              <a:t> Ant-Rings</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Mute-Ant throws one of his ant-rings a short distance </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Ant-Bot</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Ant-Bot scans the area around him, revealing hidden objects and zapping enemies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Ant-friend</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(In ant-form) Mute-Ant gets carried around by his insect friend; Señor butterfly, allowing him to fly for 8 secs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Ant-Man</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Mute-ant speaks for 10 seconds transforming him into an ant that is so tiny it is invisible </a:t>
            </a:r>
            <a:endParaRPr sz="1600">
              <a:latin typeface="Spectral"/>
              <a:ea typeface="Spectral"/>
              <a:cs typeface="Spectral"/>
              <a:sym typeface="Spectral"/>
            </a:endParaRPr>
          </a:p>
        </p:txBody>
      </p:sp>
      <p:sp>
        <p:nvSpPr>
          <p:cNvPr id="262" name="Google Shape;262;p40"/>
          <p:cNvSpPr txBox="1"/>
          <p:nvPr/>
        </p:nvSpPr>
        <p:spPr>
          <a:xfrm>
            <a:off x="3311075" y="83450"/>
            <a:ext cx="4376400" cy="5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2"/>
                </a:solidFill>
                <a:latin typeface="Spectral"/>
                <a:ea typeface="Spectral"/>
                <a:cs typeface="Spectral"/>
                <a:sym typeface="Spectral"/>
              </a:rPr>
              <a:t>Passive: </a:t>
            </a:r>
            <a:r>
              <a:rPr lang="en" sz="1600">
                <a:solidFill>
                  <a:schemeClr val="lt2"/>
                </a:solidFill>
                <a:latin typeface="Spectral"/>
                <a:ea typeface="Spectral"/>
                <a:cs typeface="Spectral"/>
                <a:sym typeface="Spectral"/>
              </a:rPr>
              <a:t>Mute</a:t>
            </a:r>
            <a:endParaRPr sz="1600">
              <a:solidFill>
                <a:schemeClr val="lt2"/>
              </a:solidFill>
              <a:latin typeface="Spectral"/>
              <a:ea typeface="Spectral"/>
              <a:cs typeface="Spectral"/>
              <a:sym typeface="Spectral"/>
            </a:endParaRPr>
          </a:p>
          <a:p>
            <a:pPr marL="0" lvl="0" indent="0" algn="l" rtl="0">
              <a:spcBef>
                <a:spcPts val="0"/>
              </a:spcBef>
              <a:spcAft>
                <a:spcPts val="0"/>
              </a:spcAft>
              <a:buNone/>
            </a:pPr>
            <a:r>
              <a:rPr lang="en">
                <a:solidFill>
                  <a:schemeClr val="lt2"/>
                </a:solidFill>
                <a:latin typeface="Spectral"/>
                <a:ea typeface="Spectral"/>
                <a:cs typeface="Spectral"/>
                <a:sym typeface="Spectral"/>
              </a:rPr>
              <a:t>Mute-Ant can’t communicate with teammates</a:t>
            </a:r>
            <a:endParaRPr>
              <a:solidFill>
                <a:schemeClr val="lt2"/>
              </a:solidFill>
              <a:latin typeface="Spectral"/>
              <a:ea typeface="Spectral"/>
              <a:cs typeface="Spectral"/>
              <a:sym typeface="Spectr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Contortoise</a:t>
            </a:r>
            <a:endParaRPr>
              <a:latin typeface="Russo One"/>
              <a:ea typeface="Russo One"/>
              <a:cs typeface="Russo One"/>
              <a:sym typeface="Russo One"/>
            </a:endParaRPr>
          </a:p>
        </p:txBody>
      </p:sp>
      <p:pic>
        <p:nvPicPr>
          <p:cNvPr id="268" name="Google Shape;268;p41"/>
          <p:cNvPicPr preferRelativeResize="0"/>
          <p:nvPr/>
        </p:nvPicPr>
        <p:blipFill>
          <a:blip r:embed="rId3">
            <a:alphaModFix/>
          </a:blip>
          <a:stretch>
            <a:fillRect/>
          </a:stretch>
        </p:blipFill>
        <p:spPr>
          <a:xfrm>
            <a:off x="7484525" y="0"/>
            <a:ext cx="1659474" cy="1659474"/>
          </a:xfrm>
          <a:prstGeom prst="rect">
            <a:avLst/>
          </a:prstGeom>
          <a:noFill/>
          <a:ln>
            <a:noFill/>
          </a:ln>
        </p:spPr>
      </p:pic>
      <p:pic>
        <p:nvPicPr>
          <p:cNvPr id="269" name="Google Shape;269;p41"/>
          <p:cNvPicPr preferRelativeResize="0"/>
          <p:nvPr/>
        </p:nvPicPr>
        <p:blipFill>
          <a:blip r:embed="rId4">
            <a:alphaModFix/>
          </a:blip>
          <a:stretch>
            <a:fillRect/>
          </a:stretch>
        </p:blipFill>
        <p:spPr>
          <a:xfrm>
            <a:off x="592667" y="1091263"/>
            <a:ext cx="2500231" cy="3820975"/>
          </a:xfrm>
          <a:prstGeom prst="rect">
            <a:avLst/>
          </a:prstGeom>
          <a:noFill/>
          <a:ln>
            <a:noFill/>
          </a:ln>
        </p:spPr>
      </p:pic>
      <p:sp>
        <p:nvSpPr>
          <p:cNvPr id="270" name="Google Shape;270;p41"/>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Machete Man</a:t>
            </a:r>
            <a:endParaRPr>
              <a:latin typeface="Russo One"/>
              <a:ea typeface="Russo One"/>
              <a:cs typeface="Russo One"/>
              <a:sym typeface="Russo One"/>
            </a:endParaRPr>
          </a:p>
        </p:txBody>
      </p:sp>
      <p:pic>
        <p:nvPicPr>
          <p:cNvPr id="276" name="Google Shape;276;p42"/>
          <p:cNvPicPr preferRelativeResize="0"/>
          <p:nvPr/>
        </p:nvPicPr>
        <p:blipFill>
          <a:blip r:embed="rId3">
            <a:alphaModFix/>
          </a:blip>
          <a:stretch>
            <a:fillRect/>
          </a:stretch>
        </p:blipFill>
        <p:spPr>
          <a:xfrm>
            <a:off x="7484525" y="0"/>
            <a:ext cx="1659474" cy="1659474"/>
          </a:xfrm>
          <a:prstGeom prst="rect">
            <a:avLst/>
          </a:prstGeom>
          <a:noFill/>
          <a:ln>
            <a:noFill/>
          </a:ln>
        </p:spPr>
      </p:pic>
      <p:pic>
        <p:nvPicPr>
          <p:cNvPr id="277" name="Google Shape;277;p42"/>
          <p:cNvPicPr preferRelativeResize="0"/>
          <p:nvPr/>
        </p:nvPicPr>
        <p:blipFill>
          <a:blip r:embed="rId4">
            <a:alphaModFix/>
          </a:blip>
          <a:stretch>
            <a:fillRect/>
          </a:stretch>
        </p:blipFill>
        <p:spPr>
          <a:xfrm>
            <a:off x="355000" y="1091263"/>
            <a:ext cx="2525910" cy="3820975"/>
          </a:xfrm>
          <a:prstGeom prst="rect">
            <a:avLst/>
          </a:prstGeom>
          <a:noFill/>
          <a:ln>
            <a:noFill/>
          </a:ln>
        </p:spPr>
      </p:pic>
      <p:sp>
        <p:nvSpPr>
          <p:cNvPr id="278" name="Google Shape;278;p42"/>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Machete</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Machete Man slashes with his machete</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r>
              <a:rPr lang="en" sz="1600">
                <a:latin typeface="Spectral"/>
                <a:ea typeface="Spectral"/>
                <a:cs typeface="Spectral"/>
                <a:sym typeface="Spectral"/>
              </a:rPr>
              <a:t> Machete Throw</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Machete man throws his machete then backflips to get a new one</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Dementia Machete Backflip</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Machete man does a backflip and has 50 chance of dealing a ton of damage to himself or an enemy</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Old Guy Backflip</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Machete man does a backflip, gaining an extra Mach e, extra damage and extra speed</a:t>
            </a:r>
            <a:endParaRPr sz="1600">
              <a:latin typeface="Spectral"/>
              <a:ea typeface="Spectral"/>
              <a:cs typeface="Spectral"/>
              <a:sym typeface="Spectr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Mr Unemployable</a:t>
            </a:r>
            <a:endParaRPr>
              <a:latin typeface="Russo One"/>
              <a:ea typeface="Russo One"/>
              <a:cs typeface="Russo One"/>
              <a:sym typeface="Russo One"/>
            </a:endParaRPr>
          </a:p>
        </p:txBody>
      </p:sp>
      <p:pic>
        <p:nvPicPr>
          <p:cNvPr id="71" name="Google Shape;71;p16"/>
          <p:cNvPicPr preferRelativeResize="0"/>
          <p:nvPr/>
        </p:nvPicPr>
        <p:blipFill>
          <a:blip r:embed="rId3">
            <a:alphaModFix/>
          </a:blip>
          <a:stretch>
            <a:fillRect/>
          </a:stretch>
        </p:blipFill>
        <p:spPr>
          <a:xfrm>
            <a:off x="311700" y="1152475"/>
            <a:ext cx="3499980" cy="3416400"/>
          </a:xfrm>
          <a:prstGeom prst="rect">
            <a:avLst/>
          </a:prstGeom>
          <a:noFill/>
          <a:ln>
            <a:noFill/>
          </a:ln>
        </p:spPr>
      </p:pic>
      <p:pic>
        <p:nvPicPr>
          <p:cNvPr id="72" name="Google Shape;72;p16"/>
          <p:cNvPicPr preferRelativeResize="0"/>
          <p:nvPr/>
        </p:nvPicPr>
        <p:blipFill>
          <a:blip r:embed="rId4">
            <a:alphaModFix/>
          </a:blip>
          <a:stretch>
            <a:fillRect/>
          </a:stretch>
        </p:blipFill>
        <p:spPr>
          <a:xfrm rot="10800000">
            <a:off x="7983748" y="0"/>
            <a:ext cx="1012619" cy="1017725"/>
          </a:xfrm>
          <a:prstGeom prst="rect">
            <a:avLst/>
          </a:prstGeom>
          <a:noFill/>
          <a:ln>
            <a:noFill/>
          </a:ln>
        </p:spPr>
      </p:pic>
      <p:sp>
        <p:nvSpPr>
          <p:cNvPr id="73" name="Google Shape;73;p16"/>
          <p:cNvSpPr txBox="1">
            <a:spLocks noGrp="1"/>
          </p:cNvSpPr>
          <p:nvPr>
            <p:ph type="body" idx="2"/>
          </p:nvPr>
        </p:nvSpPr>
        <p:spPr>
          <a:xfrm>
            <a:off x="4019750" y="339450"/>
            <a:ext cx="3999900" cy="475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Spectral"/>
                <a:ea typeface="Spectral"/>
                <a:cs typeface="Spectral"/>
                <a:sym typeface="Spectral"/>
              </a:rPr>
              <a:t>Main Attack: What goes forth</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Throws random objects from his inventory at enemies. If he misses, they stay on the ground</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Ability 1: Must come back</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When triggered, all items thrown zip back to him</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Ability 2: Big Ol Boomerang</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Throws a big ol boomerang that doesn’t come back</a:t>
            </a:r>
            <a:endParaRPr b="1">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Super: Vape Juice Storm</a:t>
            </a:r>
            <a:endParaRPr b="1">
              <a:latin typeface="Spectral"/>
              <a:ea typeface="Spectral"/>
              <a:cs typeface="Spectral"/>
              <a:sym typeface="Spectral"/>
            </a:endParaRPr>
          </a:p>
          <a:p>
            <a:pPr marL="0" lvl="0" indent="0" algn="l" rtl="0">
              <a:spcBef>
                <a:spcPts val="1200"/>
              </a:spcBef>
              <a:spcAft>
                <a:spcPts val="1200"/>
              </a:spcAft>
              <a:buNone/>
            </a:pPr>
            <a:r>
              <a:rPr lang="en">
                <a:latin typeface="Spectral"/>
                <a:ea typeface="Spectral"/>
                <a:cs typeface="Spectral"/>
                <a:sym typeface="Spectral"/>
              </a:rPr>
              <a:t>Rapidly chucks balls of radioactive vape juice around himself while simultaneously retracting them, creating a whirlwind of vape juice</a:t>
            </a:r>
            <a:endParaRPr>
              <a:latin typeface="Spectral"/>
              <a:ea typeface="Spectral"/>
              <a:cs typeface="Spectral"/>
              <a:sym typeface="Spectr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Grup Scrooge</a:t>
            </a:r>
            <a:endParaRPr>
              <a:latin typeface="Russo One"/>
              <a:ea typeface="Russo One"/>
              <a:cs typeface="Russo One"/>
              <a:sym typeface="Russo One"/>
            </a:endParaRPr>
          </a:p>
        </p:txBody>
      </p:sp>
      <p:pic>
        <p:nvPicPr>
          <p:cNvPr id="284" name="Google Shape;284;p43"/>
          <p:cNvPicPr preferRelativeResize="0"/>
          <p:nvPr/>
        </p:nvPicPr>
        <p:blipFill>
          <a:blip r:embed="rId3">
            <a:alphaModFix/>
          </a:blip>
          <a:stretch>
            <a:fillRect/>
          </a:stretch>
        </p:blipFill>
        <p:spPr>
          <a:xfrm>
            <a:off x="7484525" y="0"/>
            <a:ext cx="1659474" cy="1659474"/>
          </a:xfrm>
          <a:prstGeom prst="rect">
            <a:avLst/>
          </a:prstGeom>
          <a:noFill/>
          <a:ln>
            <a:noFill/>
          </a:ln>
        </p:spPr>
      </p:pic>
      <p:sp>
        <p:nvSpPr>
          <p:cNvPr id="285" name="Google Shape;285;p43"/>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pic>
        <p:nvPicPr>
          <p:cNvPr id="286" name="Google Shape;286;p43"/>
          <p:cNvPicPr preferRelativeResize="0"/>
          <p:nvPr/>
        </p:nvPicPr>
        <p:blipFill>
          <a:blip r:embed="rId4">
            <a:alphaModFix/>
          </a:blip>
          <a:stretch>
            <a:fillRect/>
          </a:stretch>
        </p:blipFill>
        <p:spPr>
          <a:xfrm>
            <a:off x="567267" y="1091263"/>
            <a:ext cx="2547315" cy="38209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Captain Christingle (Seasonal)</a:t>
            </a:r>
            <a:endParaRPr>
              <a:latin typeface="Russo One"/>
              <a:ea typeface="Russo One"/>
              <a:cs typeface="Russo One"/>
              <a:sym typeface="Russo One"/>
            </a:endParaRPr>
          </a:p>
        </p:txBody>
      </p:sp>
      <p:pic>
        <p:nvPicPr>
          <p:cNvPr id="292" name="Google Shape;292;p44"/>
          <p:cNvPicPr preferRelativeResize="0"/>
          <p:nvPr/>
        </p:nvPicPr>
        <p:blipFill>
          <a:blip r:embed="rId3">
            <a:alphaModFix/>
          </a:blip>
          <a:stretch>
            <a:fillRect/>
          </a:stretch>
        </p:blipFill>
        <p:spPr>
          <a:xfrm>
            <a:off x="7484525" y="0"/>
            <a:ext cx="1659474" cy="1659474"/>
          </a:xfrm>
          <a:prstGeom prst="rect">
            <a:avLst/>
          </a:prstGeom>
          <a:noFill/>
          <a:ln>
            <a:noFill/>
          </a:ln>
        </p:spPr>
      </p:pic>
      <p:sp>
        <p:nvSpPr>
          <p:cNvPr id="293" name="Google Shape;293;p44"/>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pic>
        <p:nvPicPr>
          <p:cNvPr id="294" name="Google Shape;294;p44"/>
          <p:cNvPicPr preferRelativeResize="0"/>
          <p:nvPr/>
        </p:nvPicPr>
        <p:blipFill>
          <a:blip r:embed="rId4">
            <a:alphaModFix/>
          </a:blip>
          <a:stretch>
            <a:fillRect/>
          </a:stretch>
        </p:blipFill>
        <p:spPr>
          <a:xfrm>
            <a:off x="651933" y="1091263"/>
            <a:ext cx="2514333" cy="3820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8761D"/>
        </a:solidFill>
        <a:effectLst/>
      </p:bgPr>
    </p:bg>
    <p:spTree>
      <p:nvGrpSpPr>
        <p:cNvPr id="1" name="Shape 298"/>
        <p:cNvGrpSpPr/>
        <p:nvPr/>
      </p:nvGrpSpPr>
      <p:grpSpPr>
        <a:xfrm>
          <a:off x="0" y="0"/>
          <a:ext cx="0" cy="0"/>
          <a:chOff x="0" y="0"/>
          <a:chExt cx="0" cy="0"/>
        </a:xfrm>
      </p:grpSpPr>
      <p:sp>
        <p:nvSpPr>
          <p:cNvPr id="299" name="Google Shape;299;p45"/>
          <p:cNvSpPr txBox="1">
            <a:spLocks noGrp="1"/>
          </p:cNvSpPr>
          <p:nvPr>
            <p:ph type="ctrTitle"/>
          </p:nvPr>
        </p:nvSpPr>
        <p:spPr>
          <a:xfrm>
            <a:off x="2373900" y="2354550"/>
            <a:ext cx="43962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50">
                <a:latin typeface="Russo One"/>
                <a:ea typeface="Russo One"/>
                <a:cs typeface="Russo One"/>
                <a:sym typeface="Russo One"/>
              </a:rPr>
              <a:t>Supporters </a:t>
            </a:r>
            <a:endParaRPr sz="3050">
              <a:latin typeface="Russo One"/>
              <a:ea typeface="Russo One"/>
              <a:cs typeface="Russo One"/>
              <a:sym typeface="Russo On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Burger King</a:t>
            </a:r>
            <a:endParaRPr>
              <a:latin typeface="Russo One"/>
              <a:ea typeface="Russo One"/>
              <a:cs typeface="Russo One"/>
              <a:sym typeface="Russo One"/>
            </a:endParaRPr>
          </a:p>
        </p:txBody>
      </p:sp>
      <p:pic>
        <p:nvPicPr>
          <p:cNvPr id="305" name="Google Shape;305;p46"/>
          <p:cNvPicPr preferRelativeResize="0"/>
          <p:nvPr/>
        </p:nvPicPr>
        <p:blipFill>
          <a:blip r:embed="rId3">
            <a:alphaModFix/>
          </a:blip>
          <a:stretch>
            <a:fillRect/>
          </a:stretch>
        </p:blipFill>
        <p:spPr>
          <a:xfrm>
            <a:off x="7971925" y="-3"/>
            <a:ext cx="1172076" cy="1172055"/>
          </a:xfrm>
          <a:prstGeom prst="rect">
            <a:avLst/>
          </a:prstGeom>
          <a:noFill/>
          <a:ln>
            <a:noFill/>
          </a:ln>
        </p:spPr>
      </p:pic>
      <p:pic>
        <p:nvPicPr>
          <p:cNvPr id="306" name="Google Shape;306;p46"/>
          <p:cNvPicPr preferRelativeResize="0"/>
          <p:nvPr/>
        </p:nvPicPr>
        <p:blipFill>
          <a:blip r:embed="rId4">
            <a:alphaModFix/>
          </a:blip>
          <a:stretch>
            <a:fillRect/>
          </a:stretch>
        </p:blipFill>
        <p:spPr>
          <a:xfrm>
            <a:off x="152400" y="1170125"/>
            <a:ext cx="3714950" cy="3737718"/>
          </a:xfrm>
          <a:prstGeom prst="rect">
            <a:avLst/>
          </a:prstGeom>
          <a:noFill/>
          <a:ln>
            <a:noFill/>
          </a:ln>
        </p:spPr>
      </p:pic>
      <p:sp>
        <p:nvSpPr>
          <p:cNvPr id="307" name="Google Shape;307;p46"/>
          <p:cNvSpPr txBox="1">
            <a:spLocks noGrp="1"/>
          </p:cNvSpPr>
          <p:nvPr>
            <p:ph type="body" idx="2"/>
          </p:nvPr>
        </p:nvSpPr>
        <p:spPr>
          <a:xfrm>
            <a:off x="3867350" y="445025"/>
            <a:ext cx="4279500" cy="44631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Double Spatula Surprise</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Burger King makes burgers, LT to make funky burgers for teammates, RT to make evil burgers for enemies.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The Great</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Burger King makes a big burger, providing cover for teammates and can be consumed for health.</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The Gatsby</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Burger King draws a spatula circle, creating a burger zone for teammates to gain increased attack in.</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The Great and The Gatsby</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Burger King Greats a Gatsby Burger, turning any teammate into the Great Gatsby for 1 minute. While the Great Gatsby, teammates have much more health and damage.</a:t>
            </a:r>
            <a:endParaRPr sz="1600">
              <a:latin typeface="Spectral"/>
              <a:ea typeface="Spectral"/>
              <a:cs typeface="Spectral"/>
              <a:sym typeface="Spectr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Defrilibatorator</a:t>
            </a:r>
            <a:endParaRPr>
              <a:latin typeface="Russo One"/>
              <a:ea typeface="Russo One"/>
              <a:cs typeface="Russo One"/>
              <a:sym typeface="Russo One"/>
            </a:endParaRPr>
          </a:p>
        </p:txBody>
      </p:sp>
      <p:pic>
        <p:nvPicPr>
          <p:cNvPr id="313" name="Google Shape;313;p47"/>
          <p:cNvPicPr preferRelativeResize="0"/>
          <p:nvPr/>
        </p:nvPicPr>
        <p:blipFill>
          <a:blip r:embed="rId3">
            <a:alphaModFix/>
          </a:blip>
          <a:stretch>
            <a:fillRect/>
          </a:stretch>
        </p:blipFill>
        <p:spPr>
          <a:xfrm>
            <a:off x="7971925" y="-3"/>
            <a:ext cx="1172076" cy="1172055"/>
          </a:xfrm>
          <a:prstGeom prst="rect">
            <a:avLst/>
          </a:prstGeom>
          <a:noFill/>
          <a:ln>
            <a:noFill/>
          </a:ln>
        </p:spPr>
      </p:pic>
      <p:pic>
        <p:nvPicPr>
          <p:cNvPr id="314" name="Google Shape;314;p47"/>
          <p:cNvPicPr preferRelativeResize="0"/>
          <p:nvPr/>
        </p:nvPicPr>
        <p:blipFill>
          <a:blip r:embed="rId4">
            <a:alphaModFix/>
          </a:blip>
          <a:stretch>
            <a:fillRect/>
          </a:stretch>
        </p:blipFill>
        <p:spPr>
          <a:xfrm>
            <a:off x="770467" y="1091263"/>
            <a:ext cx="2581740" cy="3820975"/>
          </a:xfrm>
          <a:prstGeom prst="rect">
            <a:avLst/>
          </a:prstGeom>
          <a:noFill/>
          <a:ln>
            <a:noFill/>
          </a:ln>
        </p:spPr>
      </p:pic>
      <p:sp>
        <p:nvSpPr>
          <p:cNvPr id="315" name="Google Shape;315;p47"/>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Brain Freeze</a:t>
            </a:r>
            <a:endParaRPr>
              <a:latin typeface="Russo One"/>
              <a:ea typeface="Russo One"/>
              <a:cs typeface="Russo One"/>
              <a:sym typeface="Russo One"/>
            </a:endParaRPr>
          </a:p>
        </p:txBody>
      </p:sp>
      <p:pic>
        <p:nvPicPr>
          <p:cNvPr id="321" name="Google Shape;321;p48"/>
          <p:cNvPicPr preferRelativeResize="0"/>
          <p:nvPr/>
        </p:nvPicPr>
        <p:blipFill>
          <a:blip r:embed="rId3">
            <a:alphaModFix/>
          </a:blip>
          <a:stretch>
            <a:fillRect/>
          </a:stretch>
        </p:blipFill>
        <p:spPr>
          <a:xfrm>
            <a:off x="7971925" y="-3"/>
            <a:ext cx="1172076" cy="1172055"/>
          </a:xfrm>
          <a:prstGeom prst="rect">
            <a:avLst/>
          </a:prstGeom>
          <a:noFill/>
          <a:ln>
            <a:noFill/>
          </a:ln>
        </p:spPr>
      </p:pic>
      <p:pic>
        <p:nvPicPr>
          <p:cNvPr id="322" name="Google Shape;322;p48"/>
          <p:cNvPicPr preferRelativeResize="0"/>
          <p:nvPr/>
        </p:nvPicPr>
        <p:blipFill>
          <a:blip r:embed="rId4">
            <a:alphaModFix/>
          </a:blip>
          <a:stretch>
            <a:fillRect/>
          </a:stretch>
        </p:blipFill>
        <p:spPr>
          <a:xfrm>
            <a:off x="702733" y="1091263"/>
            <a:ext cx="2552554" cy="3820973"/>
          </a:xfrm>
          <a:prstGeom prst="rect">
            <a:avLst/>
          </a:prstGeom>
          <a:noFill/>
          <a:ln>
            <a:noFill/>
          </a:ln>
        </p:spPr>
      </p:pic>
      <p:sp>
        <p:nvSpPr>
          <p:cNvPr id="323" name="Google Shape;323;p48"/>
          <p:cNvSpPr txBox="1">
            <a:spLocks noGrp="1"/>
          </p:cNvSpPr>
          <p:nvPr>
            <p:ph type="body" idx="2"/>
          </p:nvPr>
        </p:nvSpPr>
        <p:spPr>
          <a:xfrm>
            <a:off x="3429000" y="445025"/>
            <a:ext cx="5403300" cy="4698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I’m Not Having Fun</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Brainfreeze, shocked at the prospect of not fun, swings out with a one-handed punch, gaining Fun on hit. </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Use the Bomb (costs 2 Fun)</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Brainfreeze finally uses the bomb he always carries around, dealing small splash damage.</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You Fly When I’m Having Fun (costs 1 Fun)</a:t>
            </a:r>
            <a:r>
              <a:rPr lang="en" sz="1600" b="1">
                <a:latin typeface="Spectral"/>
                <a:ea typeface="Spectral"/>
                <a:cs typeface="Spectral"/>
                <a:sym typeface="Spectral"/>
              </a:rPr>
              <a:t> </a:t>
            </a:r>
            <a:endParaRPr sz="1600" b="1">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Brainfreeze can levitate a teammate, healing them and raising them to any height for 5 seconds.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Time Flies When Your Having Fun</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Brainfreeze takes a hit of straight Fun, causing himself to enter a state of bliss, summoning Time Flies to tell him and his teammates the time in game and in real life for 30 seconds</a:t>
            </a:r>
            <a:endParaRPr sz="1600">
              <a:latin typeface="Spectral"/>
              <a:ea typeface="Spectral"/>
              <a:cs typeface="Spectral"/>
              <a:sym typeface="Spectr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Speedo</a:t>
            </a:r>
            <a:endParaRPr>
              <a:latin typeface="Russo One"/>
              <a:ea typeface="Russo One"/>
              <a:cs typeface="Russo One"/>
              <a:sym typeface="Russo One"/>
            </a:endParaRPr>
          </a:p>
        </p:txBody>
      </p:sp>
      <p:pic>
        <p:nvPicPr>
          <p:cNvPr id="329" name="Google Shape;329;p49"/>
          <p:cNvPicPr preferRelativeResize="0"/>
          <p:nvPr/>
        </p:nvPicPr>
        <p:blipFill>
          <a:blip r:embed="rId3">
            <a:alphaModFix/>
          </a:blip>
          <a:stretch>
            <a:fillRect/>
          </a:stretch>
        </p:blipFill>
        <p:spPr>
          <a:xfrm>
            <a:off x="7971925" y="-3"/>
            <a:ext cx="1172076" cy="1172055"/>
          </a:xfrm>
          <a:prstGeom prst="rect">
            <a:avLst/>
          </a:prstGeom>
          <a:noFill/>
          <a:ln>
            <a:noFill/>
          </a:ln>
        </p:spPr>
      </p:pic>
      <p:pic>
        <p:nvPicPr>
          <p:cNvPr id="330" name="Google Shape;330;p49"/>
          <p:cNvPicPr preferRelativeResize="0"/>
          <p:nvPr/>
        </p:nvPicPr>
        <p:blipFill>
          <a:blip r:embed="rId4">
            <a:alphaModFix/>
          </a:blip>
          <a:stretch>
            <a:fillRect/>
          </a:stretch>
        </p:blipFill>
        <p:spPr>
          <a:xfrm>
            <a:off x="152400" y="1170125"/>
            <a:ext cx="3714952" cy="3759340"/>
          </a:xfrm>
          <a:prstGeom prst="rect">
            <a:avLst/>
          </a:prstGeom>
          <a:noFill/>
          <a:ln>
            <a:noFill/>
          </a:ln>
        </p:spPr>
      </p:pic>
      <p:sp>
        <p:nvSpPr>
          <p:cNvPr id="331" name="Google Shape;331;p49"/>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Didgeridon't</a:t>
            </a:r>
            <a:endParaRPr>
              <a:latin typeface="Russo One"/>
              <a:ea typeface="Russo One"/>
              <a:cs typeface="Russo One"/>
              <a:sym typeface="Russo One"/>
            </a:endParaRPr>
          </a:p>
        </p:txBody>
      </p:sp>
      <p:pic>
        <p:nvPicPr>
          <p:cNvPr id="337" name="Google Shape;337;p50"/>
          <p:cNvPicPr preferRelativeResize="0"/>
          <p:nvPr/>
        </p:nvPicPr>
        <p:blipFill>
          <a:blip r:embed="rId3">
            <a:alphaModFix/>
          </a:blip>
          <a:stretch>
            <a:fillRect/>
          </a:stretch>
        </p:blipFill>
        <p:spPr>
          <a:xfrm>
            <a:off x="7971925" y="-3"/>
            <a:ext cx="1172076" cy="1172055"/>
          </a:xfrm>
          <a:prstGeom prst="rect">
            <a:avLst/>
          </a:prstGeom>
          <a:noFill/>
          <a:ln>
            <a:noFill/>
          </a:ln>
        </p:spPr>
      </p:pic>
      <p:pic>
        <p:nvPicPr>
          <p:cNvPr id="338" name="Google Shape;338;p50"/>
          <p:cNvPicPr preferRelativeResize="0"/>
          <p:nvPr/>
        </p:nvPicPr>
        <p:blipFill>
          <a:blip r:embed="rId4">
            <a:alphaModFix/>
          </a:blip>
          <a:stretch>
            <a:fillRect/>
          </a:stretch>
        </p:blipFill>
        <p:spPr>
          <a:xfrm>
            <a:off x="152400" y="1170125"/>
            <a:ext cx="2535914" cy="3820973"/>
          </a:xfrm>
          <a:prstGeom prst="rect">
            <a:avLst/>
          </a:prstGeom>
          <a:noFill/>
          <a:ln>
            <a:noFill/>
          </a:ln>
        </p:spPr>
      </p:pic>
      <p:sp>
        <p:nvSpPr>
          <p:cNvPr id="339" name="Google Shape;339;p50"/>
          <p:cNvSpPr txBox="1">
            <a:spLocks noGrp="1"/>
          </p:cNvSpPr>
          <p:nvPr>
            <p:ph type="body" idx="2"/>
          </p:nvPr>
        </p:nvSpPr>
        <p:spPr>
          <a:xfrm>
            <a:off x="3589200" y="445025"/>
            <a:ext cx="4288200" cy="42396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Didgeridon't Come Near</a:t>
            </a:r>
            <a:endParaRPr sz="1600" b="1">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Didgeridon't swings his Didgeridon't in a wide arc, causing fall damage on hit.</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Didgeridon't Mess Around</a:t>
            </a:r>
            <a:endParaRPr sz="1600" b="1">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Didgeridon't stretches his arms, increasing super charge rate for 5 seconds.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Digerididn’t and Digeriwon’t</a:t>
            </a:r>
            <a:endParaRPr sz="1600" b="1">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Didgeridon't summons the ghosts of Digeripast and the ghost of digerifuture to perform a line dance. They are solid and can block attacks.</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Didgeridon't Take Fall Damage</a:t>
            </a:r>
            <a:endParaRPr sz="1600" b="1">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Didgeridon't raises his Didgeridon't above his head, and for 15 seconds his teammates don’t take fall damage.</a:t>
            </a:r>
            <a:endParaRPr sz="1600">
              <a:latin typeface="Spectral"/>
              <a:ea typeface="Spectral"/>
              <a:cs typeface="Spectral"/>
              <a:sym typeface="Spectr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Corn Maiden</a:t>
            </a:r>
            <a:endParaRPr>
              <a:latin typeface="Russo One"/>
              <a:ea typeface="Russo One"/>
              <a:cs typeface="Russo One"/>
              <a:sym typeface="Russo One"/>
            </a:endParaRPr>
          </a:p>
        </p:txBody>
      </p:sp>
      <p:pic>
        <p:nvPicPr>
          <p:cNvPr id="345" name="Google Shape;345;p51"/>
          <p:cNvPicPr preferRelativeResize="0"/>
          <p:nvPr/>
        </p:nvPicPr>
        <p:blipFill>
          <a:blip r:embed="rId3">
            <a:alphaModFix/>
          </a:blip>
          <a:stretch>
            <a:fillRect/>
          </a:stretch>
        </p:blipFill>
        <p:spPr>
          <a:xfrm>
            <a:off x="7971925" y="-3"/>
            <a:ext cx="1172076" cy="1172055"/>
          </a:xfrm>
          <a:prstGeom prst="rect">
            <a:avLst/>
          </a:prstGeom>
          <a:noFill/>
          <a:ln>
            <a:noFill/>
          </a:ln>
        </p:spPr>
      </p:pic>
      <p:pic>
        <p:nvPicPr>
          <p:cNvPr id="346" name="Google Shape;346;p51"/>
          <p:cNvPicPr preferRelativeResize="0"/>
          <p:nvPr/>
        </p:nvPicPr>
        <p:blipFill>
          <a:blip r:embed="rId4">
            <a:alphaModFix/>
          </a:blip>
          <a:stretch>
            <a:fillRect/>
          </a:stretch>
        </p:blipFill>
        <p:spPr>
          <a:xfrm>
            <a:off x="152400" y="1170125"/>
            <a:ext cx="2966646" cy="3820974"/>
          </a:xfrm>
          <a:prstGeom prst="rect">
            <a:avLst/>
          </a:prstGeom>
          <a:noFill/>
          <a:ln>
            <a:noFill/>
          </a:ln>
        </p:spPr>
      </p:pic>
      <p:sp>
        <p:nvSpPr>
          <p:cNvPr id="347" name="Google Shape;347;p51"/>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DishwasHER</a:t>
            </a:r>
            <a:endParaRPr>
              <a:latin typeface="Russo One"/>
              <a:ea typeface="Russo One"/>
              <a:cs typeface="Russo One"/>
              <a:sym typeface="Russo One"/>
            </a:endParaRPr>
          </a:p>
        </p:txBody>
      </p:sp>
      <p:pic>
        <p:nvPicPr>
          <p:cNvPr id="353" name="Google Shape;353;p52"/>
          <p:cNvPicPr preferRelativeResize="0"/>
          <p:nvPr/>
        </p:nvPicPr>
        <p:blipFill>
          <a:blip r:embed="rId3">
            <a:alphaModFix/>
          </a:blip>
          <a:stretch>
            <a:fillRect/>
          </a:stretch>
        </p:blipFill>
        <p:spPr>
          <a:xfrm>
            <a:off x="7971925" y="-3"/>
            <a:ext cx="1172076" cy="1172055"/>
          </a:xfrm>
          <a:prstGeom prst="rect">
            <a:avLst/>
          </a:prstGeom>
          <a:noFill/>
          <a:ln>
            <a:noFill/>
          </a:ln>
        </p:spPr>
      </p:pic>
      <p:pic>
        <p:nvPicPr>
          <p:cNvPr id="354" name="Google Shape;354;p52"/>
          <p:cNvPicPr preferRelativeResize="0"/>
          <p:nvPr/>
        </p:nvPicPr>
        <p:blipFill>
          <a:blip r:embed="rId4">
            <a:alphaModFix/>
          </a:blip>
          <a:stretch>
            <a:fillRect/>
          </a:stretch>
        </p:blipFill>
        <p:spPr>
          <a:xfrm>
            <a:off x="152400" y="1170125"/>
            <a:ext cx="2550198" cy="3820975"/>
          </a:xfrm>
          <a:prstGeom prst="rect">
            <a:avLst/>
          </a:prstGeom>
          <a:noFill/>
          <a:ln>
            <a:noFill/>
          </a:ln>
        </p:spPr>
      </p:pic>
      <p:sp>
        <p:nvSpPr>
          <p:cNvPr id="355" name="Google Shape;355;p52"/>
          <p:cNvSpPr txBox="1">
            <a:spLocks noGrp="1"/>
          </p:cNvSpPr>
          <p:nvPr>
            <p:ph type="body" idx="2"/>
          </p:nvPr>
        </p:nvSpPr>
        <p:spPr>
          <a:xfrm>
            <a:off x="3248934" y="1372400"/>
            <a:ext cx="39999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a:t>
            </a:r>
            <a:r>
              <a:rPr lang="en" sz="1600">
                <a:latin typeface="Spectral"/>
                <a:ea typeface="Spectral"/>
                <a:cs typeface="Spectral"/>
                <a:sym typeface="Spectral"/>
              </a:rPr>
              <a:t> Womanly Plate Throw</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DishwasHER throws a plate in a female-like manner</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CassHERole </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DishwasHER drops a casserole that heals her teammates </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Stealth Mode</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DishwasHER goes into stealth mode, getting melee whisk weapons and changing her outfit which does nothing </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a:t>
            </a:r>
            <a:r>
              <a:rPr lang="en" sz="1600">
                <a:latin typeface="Spectral"/>
                <a:ea typeface="Spectral"/>
                <a:cs typeface="Spectral"/>
                <a:sym typeface="Spectral"/>
              </a:rPr>
              <a:t> Do the Laundry</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DishwasHER removes all negative effects from her teammates and heals them significantly </a:t>
            </a:r>
            <a:endParaRPr sz="1600">
              <a:latin typeface="Spectral"/>
              <a:ea typeface="Spectral"/>
              <a:cs typeface="Spectral"/>
              <a:sym typeface="Spectr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James Madison</a:t>
            </a:r>
            <a:endParaRPr>
              <a:latin typeface="Russo One"/>
              <a:ea typeface="Russo One"/>
              <a:cs typeface="Russo One"/>
              <a:sym typeface="Russo One"/>
            </a:endParaRPr>
          </a:p>
        </p:txBody>
      </p:sp>
      <p:pic>
        <p:nvPicPr>
          <p:cNvPr id="79" name="Google Shape;79;p17"/>
          <p:cNvPicPr preferRelativeResize="0"/>
          <p:nvPr/>
        </p:nvPicPr>
        <p:blipFill>
          <a:blip r:embed="rId3">
            <a:alphaModFix/>
          </a:blip>
          <a:stretch>
            <a:fillRect/>
          </a:stretch>
        </p:blipFill>
        <p:spPr>
          <a:xfrm>
            <a:off x="311700" y="996675"/>
            <a:ext cx="3735375" cy="3728000"/>
          </a:xfrm>
          <a:prstGeom prst="rect">
            <a:avLst/>
          </a:prstGeom>
          <a:noFill/>
          <a:ln>
            <a:noFill/>
          </a:ln>
        </p:spPr>
      </p:pic>
      <p:pic>
        <p:nvPicPr>
          <p:cNvPr id="80" name="Google Shape;80;p17"/>
          <p:cNvPicPr preferRelativeResize="0"/>
          <p:nvPr/>
        </p:nvPicPr>
        <p:blipFill>
          <a:blip r:embed="rId4">
            <a:alphaModFix/>
          </a:blip>
          <a:stretch>
            <a:fillRect/>
          </a:stretch>
        </p:blipFill>
        <p:spPr>
          <a:xfrm rot="10800000">
            <a:off x="7983748" y="0"/>
            <a:ext cx="1012619" cy="1017725"/>
          </a:xfrm>
          <a:prstGeom prst="rect">
            <a:avLst/>
          </a:prstGeom>
          <a:noFill/>
          <a:ln>
            <a:noFill/>
          </a:ln>
        </p:spPr>
      </p:pic>
      <p:sp>
        <p:nvSpPr>
          <p:cNvPr id="81" name="Google Shape;81;p17"/>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PowerPoint </a:t>
            </a:r>
            <a:endParaRPr>
              <a:latin typeface="Russo One"/>
              <a:ea typeface="Russo One"/>
              <a:cs typeface="Russo One"/>
              <a:sym typeface="Russo One"/>
            </a:endParaRPr>
          </a:p>
        </p:txBody>
      </p:sp>
      <p:pic>
        <p:nvPicPr>
          <p:cNvPr id="361" name="Google Shape;361;p53"/>
          <p:cNvPicPr preferRelativeResize="0"/>
          <p:nvPr/>
        </p:nvPicPr>
        <p:blipFill>
          <a:blip r:embed="rId3">
            <a:alphaModFix/>
          </a:blip>
          <a:stretch>
            <a:fillRect/>
          </a:stretch>
        </p:blipFill>
        <p:spPr>
          <a:xfrm>
            <a:off x="7971925" y="-3"/>
            <a:ext cx="1172076" cy="1172055"/>
          </a:xfrm>
          <a:prstGeom prst="rect">
            <a:avLst/>
          </a:prstGeom>
          <a:noFill/>
          <a:ln>
            <a:noFill/>
          </a:ln>
        </p:spPr>
      </p:pic>
      <p:pic>
        <p:nvPicPr>
          <p:cNvPr id="362" name="Google Shape;362;p53"/>
          <p:cNvPicPr preferRelativeResize="0"/>
          <p:nvPr/>
        </p:nvPicPr>
        <p:blipFill>
          <a:blip r:embed="rId4">
            <a:alphaModFix/>
          </a:blip>
          <a:stretch>
            <a:fillRect/>
          </a:stretch>
        </p:blipFill>
        <p:spPr>
          <a:xfrm>
            <a:off x="855133" y="1091263"/>
            <a:ext cx="2065756" cy="3820974"/>
          </a:xfrm>
          <a:prstGeom prst="rect">
            <a:avLst/>
          </a:prstGeom>
          <a:noFill/>
          <a:ln>
            <a:noFill/>
          </a:ln>
        </p:spPr>
      </p:pic>
      <p:sp>
        <p:nvSpPr>
          <p:cNvPr id="363" name="Google Shape;363;p53"/>
          <p:cNvSpPr txBox="1">
            <a:spLocks noGrp="1"/>
          </p:cNvSpPr>
          <p:nvPr>
            <p:ph type="body" idx="2"/>
          </p:nvPr>
        </p:nvSpPr>
        <p:spPr>
          <a:xfrm>
            <a:off x="4019750" y="1293550"/>
            <a:ext cx="3999900" cy="38208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Laser Taser Blaser Face</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Power point shoots a laser at an enemies face. If the enemy is wearing a blaser, it does double damage</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Minor Blind</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PowerPoint temporarily blinds one enemy, leaving a “blind spot” where they can’t see for 5 seconds</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3rd D vision</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PowerPoint sees through the first and the second D’s, and him and his teammates can see enemies wherever they are on the map</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Super Distract</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Power point summons a random point on the map, and all other characers are sucked towards that point and can</a:t>
            </a:r>
            <a:r>
              <a:rPr lang="en" sz="1600" b="1">
                <a:latin typeface="Spectral"/>
                <a:ea typeface="Spectral"/>
                <a:cs typeface="Spectral"/>
                <a:sym typeface="Spectral"/>
              </a:rPr>
              <a:t> </a:t>
            </a:r>
            <a:endParaRPr sz="1600" b="1">
              <a:latin typeface="Spectral"/>
              <a:ea typeface="Spectral"/>
              <a:cs typeface="Spectral"/>
              <a:sym typeface="Spectr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Shan’t Dance</a:t>
            </a:r>
            <a:endParaRPr>
              <a:latin typeface="Russo One"/>
              <a:ea typeface="Russo One"/>
              <a:cs typeface="Russo One"/>
              <a:sym typeface="Russo One"/>
            </a:endParaRPr>
          </a:p>
        </p:txBody>
      </p:sp>
      <p:pic>
        <p:nvPicPr>
          <p:cNvPr id="369" name="Google Shape;369;p54"/>
          <p:cNvPicPr preferRelativeResize="0"/>
          <p:nvPr/>
        </p:nvPicPr>
        <p:blipFill>
          <a:blip r:embed="rId3">
            <a:alphaModFix/>
          </a:blip>
          <a:stretch>
            <a:fillRect/>
          </a:stretch>
        </p:blipFill>
        <p:spPr>
          <a:xfrm>
            <a:off x="7971925" y="-3"/>
            <a:ext cx="1172076" cy="1172055"/>
          </a:xfrm>
          <a:prstGeom prst="rect">
            <a:avLst/>
          </a:prstGeom>
          <a:noFill/>
          <a:ln>
            <a:noFill/>
          </a:ln>
        </p:spPr>
      </p:pic>
      <p:pic>
        <p:nvPicPr>
          <p:cNvPr id="370" name="Google Shape;370;p54"/>
          <p:cNvPicPr preferRelativeResize="0"/>
          <p:nvPr/>
        </p:nvPicPr>
        <p:blipFill>
          <a:blip r:embed="rId4">
            <a:alphaModFix/>
          </a:blip>
          <a:stretch>
            <a:fillRect/>
          </a:stretch>
        </p:blipFill>
        <p:spPr>
          <a:xfrm>
            <a:off x="728133" y="1091263"/>
            <a:ext cx="2544284" cy="3820975"/>
          </a:xfrm>
          <a:prstGeom prst="rect">
            <a:avLst/>
          </a:prstGeom>
          <a:noFill/>
          <a:ln>
            <a:noFill/>
          </a:ln>
        </p:spPr>
      </p:pic>
      <p:sp>
        <p:nvSpPr>
          <p:cNvPr id="371" name="Google Shape;371;p54"/>
          <p:cNvSpPr txBox="1">
            <a:spLocks noGrp="1"/>
          </p:cNvSpPr>
          <p:nvPr>
            <p:ph type="body" idx="2"/>
          </p:nvPr>
        </p:nvSpPr>
        <p:spPr>
          <a:xfrm>
            <a:off x="4009775" y="148500"/>
            <a:ext cx="4009800" cy="4879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latin typeface="Spectral"/>
                <a:ea typeface="Spectral"/>
                <a:cs typeface="Spectral"/>
                <a:sym typeface="Spectral"/>
              </a:rPr>
              <a:t>Main Attack: Autissles</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Shan’t fires mini-missiles from his wheelchair</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Ability 1: Wheelchair Tow</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Shan’t attaches his wheelchair to another teammate, significantly boosting their movement speed</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Ability 2: Wheel Steel</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Shan’t shoots a wheel off of his wheelchair, providing cover for teammates behind them (2 uses)</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Super: Motivational JUMP</a:t>
            </a:r>
            <a:endParaRPr b="1">
              <a:latin typeface="Spectral"/>
              <a:ea typeface="Spectral"/>
              <a:cs typeface="Spectral"/>
              <a:sym typeface="Spectral"/>
            </a:endParaRPr>
          </a:p>
          <a:p>
            <a:pPr marL="0" lvl="0" indent="0" algn="l" rtl="0">
              <a:spcBef>
                <a:spcPts val="1200"/>
              </a:spcBef>
              <a:spcAft>
                <a:spcPts val="1200"/>
              </a:spcAft>
              <a:buNone/>
            </a:pPr>
            <a:r>
              <a:rPr lang="en">
                <a:latin typeface="Spectral"/>
                <a:ea typeface="Spectral"/>
                <a:cs typeface="Spectral"/>
                <a:sym typeface="Spectral"/>
              </a:rPr>
              <a:t>Shan’t, after charging all game, performs the biggest jump you’ve seen any guy do before. This incredible morale boost gives all teammates in the area incredible jump height, regeneration, and healing over time</a:t>
            </a:r>
            <a:endParaRPr>
              <a:latin typeface="Spectral"/>
              <a:ea typeface="Spectral"/>
              <a:cs typeface="Spectral"/>
              <a:sym typeface="Spectr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C232"/>
        </a:solidFill>
        <a:effectLst/>
      </p:bgPr>
    </p:bg>
    <p:spTree>
      <p:nvGrpSpPr>
        <p:cNvPr id="1" name="Shape 375"/>
        <p:cNvGrpSpPr/>
        <p:nvPr/>
      </p:nvGrpSpPr>
      <p:grpSpPr>
        <a:xfrm>
          <a:off x="0" y="0"/>
          <a:ext cx="0" cy="0"/>
          <a:chOff x="0" y="0"/>
          <a:chExt cx="0" cy="0"/>
        </a:xfrm>
      </p:grpSpPr>
      <p:sp>
        <p:nvSpPr>
          <p:cNvPr id="376" name="Google Shape;376;p55"/>
          <p:cNvSpPr txBox="1">
            <a:spLocks noGrp="1"/>
          </p:cNvSpPr>
          <p:nvPr>
            <p:ph type="ctrTitle"/>
          </p:nvPr>
        </p:nvSpPr>
        <p:spPr>
          <a:xfrm>
            <a:off x="2373900" y="2354550"/>
            <a:ext cx="43962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50">
                <a:latin typeface="Russo One"/>
                <a:ea typeface="Russo One"/>
                <a:cs typeface="Russo One"/>
                <a:sym typeface="Russo One"/>
              </a:rPr>
              <a:t>Controllers </a:t>
            </a:r>
            <a:endParaRPr sz="3050">
              <a:latin typeface="Russo One"/>
              <a:ea typeface="Russo One"/>
              <a:cs typeface="Russo One"/>
              <a:sym typeface="Russo On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Snow Angel</a:t>
            </a:r>
            <a:endParaRPr>
              <a:latin typeface="Russo One"/>
              <a:ea typeface="Russo One"/>
              <a:cs typeface="Russo One"/>
              <a:sym typeface="Russo One"/>
            </a:endParaRPr>
          </a:p>
        </p:txBody>
      </p:sp>
      <p:pic>
        <p:nvPicPr>
          <p:cNvPr id="382" name="Google Shape;382;p56"/>
          <p:cNvPicPr preferRelativeResize="0"/>
          <p:nvPr/>
        </p:nvPicPr>
        <p:blipFill>
          <a:blip r:embed="rId3">
            <a:alphaModFix/>
          </a:blip>
          <a:stretch>
            <a:fillRect/>
          </a:stretch>
        </p:blipFill>
        <p:spPr>
          <a:xfrm>
            <a:off x="601133" y="1091263"/>
            <a:ext cx="2528750" cy="3820975"/>
          </a:xfrm>
          <a:prstGeom prst="rect">
            <a:avLst/>
          </a:prstGeom>
          <a:noFill/>
          <a:ln>
            <a:noFill/>
          </a:ln>
        </p:spPr>
      </p:pic>
      <p:pic>
        <p:nvPicPr>
          <p:cNvPr id="383" name="Google Shape;383;p56"/>
          <p:cNvPicPr preferRelativeResize="0"/>
          <p:nvPr/>
        </p:nvPicPr>
        <p:blipFill>
          <a:blip r:embed="rId4">
            <a:alphaModFix/>
          </a:blip>
          <a:stretch>
            <a:fillRect/>
          </a:stretch>
        </p:blipFill>
        <p:spPr>
          <a:xfrm>
            <a:off x="7879676" y="84600"/>
            <a:ext cx="952627" cy="1006675"/>
          </a:xfrm>
          <a:prstGeom prst="rect">
            <a:avLst/>
          </a:prstGeom>
          <a:noFill/>
          <a:ln>
            <a:noFill/>
          </a:ln>
        </p:spPr>
      </p:pic>
      <p:sp>
        <p:nvSpPr>
          <p:cNvPr id="384" name="Google Shape;384;p56"/>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Faceplant</a:t>
            </a:r>
            <a:endParaRPr>
              <a:latin typeface="Russo One"/>
              <a:ea typeface="Russo One"/>
              <a:cs typeface="Russo One"/>
              <a:sym typeface="Russo One"/>
            </a:endParaRPr>
          </a:p>
        </p:txBody>
      </p:sp>
      <p:sp>
        <p:nvSpPr>
          <p:cNvPr id="390" name="Google Shape;390;p57"/>
          <p:cNvSpPr txBox="1">
            <a:spLocks noGrp="1"/>
          </p:cNvSpPr>
          <p:nvPr>
            <p:ph type="body" idx="2"/>
          </p:nvPr>
        </p:nvSpPr>
        <p:spPr>
          <a:xfrm>
            <a:off x="3867350" y="1091275"/>
            <a:ext cx="3999900" cy="34164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Shovel Slash</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Faceplant attacks with shovel, dealing heavy melee damage and launching weaker vines out in front of him</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Face full of Plant</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Faceplant Excretes a large amount of poisonous pollen from his face</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Plant full of Face </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Faceplant creates an area of plants who encourage his teammates, giving bonus attack and speed </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Plant full of Plant</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Faceplant creates an area that wraps enemies up vines, stunning them</a:t>
            </a:r>
            <a:endParaRPr sz="1600">
              <a:latin typeface="Spectral"/>
              <a:ea typeface="Spectral"/>
              <a:cs typeface="Spectral"/>
              <a:sym typeface="Spectral"/>
            </a:endParaRPr>
          </a:p>
        </p:txBody>
      </p:sp>
      <p:pic>
        <p:nvPicPr>
          <p:cNvPr id="391" name="Google Shape;391;p57"/>
          <p:cNvPicPr preferRelativeResize="0"/>
          <p:nvPr/>
        </p:nvPicPr>
        <p:blipFill>
          <a:blip r:embed="rId3">
            <a:alphaModFix/>
          </a:blip>
          <a:stretch>
            <a:fillRect/>
          </a:stretch>
        </p:blipFill>
        <p:spPr>
          <a:xfrm>
            <a:off x="7879676" y="84600"/>
            <a:ext cx="952627" cy="1006675"/>
          </a:xfrm>
          <a:prstGeom prst="rect">
            <a:avLst/>
          </a:prstGeom>
          <a:noFill/>
          <a:ln>
            <a:noFill/>
          </a:ln>
        </p:spPr>
      </p:pic>
      <p:pic>
        <p:nvPicPr>
          <p:cNvPr id="392" name="Google Shape;392;p57"/>
          <p:cNvPicPr preferRelativeResize="0"/>
          <p:nvPr/>
        </p:nvPicPr>
        <p:blipFill>
          <a:blip r:embed="rId4">
            <a:alphaModFix/>
          </a:blip>
          <a:stretch>
            <a:fillRect/>
          </a:stretch>
        </p:blipFill>
        <p:spPr>
          <a:xfrm>
            <a:off x="152400" y="1170125"/>
            <a:ext cx="3714948" cy="373835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Grom</a:t>
            </a:r>
            <a:endParaRPr>
              <a:latin typeface="Russo One"/>
              <a:ea typeface="Russo One"/>
              <a:cs typeface="Russo One"/>
              <a:sym typeface="Russo One"/>
            </a:endParaRPr>
          </a:p>
        </p:txBody>
      </p:sp>
      <p:pic>
        <p:nvPicPr>
          <p:cNvPr id="398" name="Google Shape;398;p58"/>
          <p:cNvPicPr preferRelativeResize="0"/>
          <p:nvPr/>
        </p:nvPicPr>
        <p:blipFill>
          <a:blip r:embed="rId3">
            <a:alphaModFix/>
          </a:blip>
          <a:stretch>
            <a:fillRect/>
          </a:stretch>
        </p:blipFill>
        <p:spPr>
          <a:xfrm>
            <a:off x="8019651" y="84600"/>
            <a:ext cx="952627" cy="1006675"/>
          </a:xfrm>
          <a:prstGeom prst="rect">
            <a:avLst/>
          </a:prstGeom>
          <a:noFill/>
          <a:ln>
            <a:noFill/>
          </a:ln>
        </p:spPr>
      </p:pic>
      <p:pic>
        <p:nvPicPr>
          <p:cNvPr id="399" name="Google Shape;399;p58"/>
          <p:cNvPicPr preferRelativeResize="0"/>
          <p:nvPr/>
        </p:nvPicPr>
        <p:blipFill>
          <a:blip r:embed="rId4">
            <a:alphaModFix/>
          </a:blip>
          <a:stretch>
            <a:fillRect/>
          </a:stretch>
        </p:blipFill>
        <p:spPr>
          <a:xfrm>
            <a:off x="152400" y="1170125"/>
            <a:ext cx="3255610" cy="3820975"/>
          </a:xfrm>
          <a:prstGeom prst="rect">
            <a:avLst/>
          </a:prstGeom>
          <a:noFill/>
          <a:ln>
            <a:noFill/>
          </a:ln>
        </p:spPr>
      </p:pic>
      <p:sp>
        <p:nvSpPr>
          <p:cNvPr id="400" name="Google Shape;400;p58"/>
          <p:cNvSpPr txBox="1">
            <a:spLocks noGrp="1"/>
          </p:cNvSpPr>
          <p:nvPr>
            <p:ph type="body" idx="2"/>
          </p:nvPr>
        </p:nvSpPr>
        <p:spPr>
          <a:xfrm>
            <a:off x="4019750" y="84600"/>
            <a:ext cx="3999900" cy="51981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Bud Go Boom!</a:t>
            </a:r>
            <a:endParaRPr sz="1600" b="1">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Grom throws his walkie-talkie over obstacles at a long range that explodes into four piercing projectiles in a cross pattern. The projectiles travel for 3.33 tiles. An enemy can only be damaged by one of the projectiles. Similarly to Spike's attack, Grom's walkie-talkie always splits perpendicularly to the map borders; the cross pattern doesn't change regardless of the angle Grom is facing. It takes the same amount of time for an attack to land regardless of the distance from Grom.</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Watchtower</a:t>
            </a:r>
            <a:endParaRPr sz="1600" b="1">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Upon activation, Grom drops a turret that allows him and allies to see enemies inside bushes in its 10-tile radius. The turret has 1500 health, will be destroyed if Grom deploys another turret, and decays by 75 health per second until it's destroyed, lasting for up to 20 seconds if it doesn't take any damage. Any invisible enemies like Leon, Kit, or Sandy inside the turret's radius will not be revealed.</a:t>
            </a:r>
            <a:endParaRPr sz="1600">
              <a:latin typeface="Spectral"/>
              <a:ea typeface="Spectral"/>
              <a:cs typeface="Spectral"/>
              <a:sym typeface="Spectral"/>
            </a:endParaRPr>
          </a:p>
          <a:p>
            <a:pPr marL="0" lvl="0" indent="0" algn="l" rtl="0">
              <a:spcBef>
                <a:spcPts val="1200"/>
              </a:spcBef>
              <a:spcAft>
                <a:spcPts val="0"/>
              </a:spcAft>
              <a:buNone/>
            </a:pP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Radio Check</a:t>
            </a:r>
            <a:endParaRPr sz="1600" b="1">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Activating this Gadget allows Grom's next attack to fire three walkie-talkies in quick succession. A Gadget symbol will glow above Grom's head signaling this Gadget's usage, as well as a glowing attack joystick. This Gadget's cooldown starts after this attack is shot.</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Grom Bomb</a:t>
            </a:r>
            <a:endParaRPr sz="1600" b="1">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Grom throws a giant, longer-ranged bomb from his back over obstacles that explodes into four piercing projectiles in a cross pattern, similarly to his main attack. The projectiles travel for 5.67 tiles. The projectiles can also destroy obstacles and knock enemies back, but the projectiles can't pierce through walls after destroying them, similarly to a bullet from Colt's or Shelly's Super, and enemies can only be damaged by one of the projectiles.</a:t>
            </a:r>
            <a:endParaRPr sz="1600">
              <a:latin typeface="Spectral"/>
              <a:ea typeface="Spectral"/>
              <a:cs typeface="Spectral"/>
              <a:sym typeface="Spectr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Jeanne Gris</a:t>
            </a:r>
            <a:endParaRPr>
              <a:latin typeface="Russo One"/>
              <a:ea typeface="Russo One"/>
              <a:cs typeface="Russo One"/>
              <a:sym typeface="Russo One"/>
            </a:endParaRPr>
          </a:p>
        </p:txBody>
      </p:sp>
      <p:pic>
        <p:nvPicPr>
          <p:cNvPr id="406" name="Google Shape;406;p59"/>
          <p:cNvPicPr preferRelativeResize="0"/>
          <p:nvPr/>
        </p:nvPicPr>
        <p:blipFill>
          <a:blip r:embed="rId3">
            <a:alphaModFix/>
          </a:blip>
          <a:stretch>
            <a:fillRect/>
          </a:stretch>
        </p:blipFill>
        <p:spPr>
          <a:xfrm>
            <a:off x="7879676" y="84600"/>
            <a:ext cx="952627" cy="1006675"/>
          </a:xfrm>
          <a:prstGeom prst="rect">
            <a:avLst/>
          </a:prstGeom>
          <a:noFill/>
          <a:ln>
            <a:noFill/>
          </a:ln>
        </p:spPr>
      </p:pic>
      <p:pic>
        <p:nvPicPr>
          <p:cNvPr id="407" name="Google Shape;407;p59"/>
          <p:cNvPicPr preferRelativeResize="0"/>
          <p:nvPr/>
        </p:nvPicPr>
        <p:blipFill>
          <a:blip r:embed="rId4">
            <a:alphaModFix/>
          </a:blip>
          <a:stretch>
            <a:fillRect/>
          </a:stretch>
        </p:blipFill>
        <p:spPr>
          <a:xfrm>
            <a:off x="152400" y="1170125"/>
            <a:ext cx="2512290" cy="3820974"/>
          </a:xfrm>
          <a:prstGeom prst="rect">
            <a:avLst/>
          </a:prstGeom>
          <a:noFill/>
          <a:ln>
            <a:noFill/>
          </a:ln>
        </p:spPr>
      </p:pic>
      <p:sp>
        <p:nvSpPr>
          <p:cNvPr id="408" name="Google Shape;408;p59"/>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Winter WonderGirl</a:t>
            </a:r>
            <a:endParaRPr>
              <a:latin typeface="Russo One"/>
              <a:ea typeface="Russo One"/>
              <a:cs typeface="Russo One"/>
              <a:sym typeface="Russo One"/>
            </a:endParaRPr>
          </a:p>
        </p:txBody>
      </p:sp>
      <p:pic>
        <p:nvPicPr>
          <p:cNvPr id="414" name="Google Shape;414;p60"/>
          <p:cNvPicPr preferRelativeResize="0"/>
          <p:nvPr/>
        </p:nvPicPr>
        <p:blipFill>
          <a:blip r:embed="rId3">
            <a:alphaModFix/>
          </a:blip>
          <a:stretch>
            <a:fillRect/>
          </a:stretch>
        </p:blipFill>
        <p:spPr>
          <a:xfrm>
            <a:off x="7879676" y="84600"/>
            <a:ext cx="952627" cy="1006675"/>
          </a:xfrm>
          <a:prstGeom prst="rect">
            <a:avLst/>
          </a:prstGeom>
          <a:noFill/>
          <a:ln>
            <a:noFill/>
          </a:ln>
        </p:spPr>
      </p:pic>
      <p:pic>
        <p:nvPicPr>
          <p:cNvPr id="415" name="Google Shape;415;p60"/>
          <p:cNvPicPr preferRelativeResize="0"/>
          <p:nvPr/>
        </p:nvPicPr>
        <p:blipFill>
          <a:blip r:embed="rId4">
            <a:alphaModFix/>
          </a:blip>
          <a:stretch>
            <a:fillRect/>
          </a:stretch>
        </p:blipFill>
        <p:spPr>
          <a:xfrm>
            <a:off x="626533" y="1091263"/>
            <a:ext cx="2540231" cy="3820975"/>
          </a:xfrm>
          <a:prstGeom prst="rect">
            <a:avLst/>
          </a:prstGeom>
          <a:noFill/>
          <a:ln>
            <a:noFill/>
          </a:ln>
        </p:spPr>
      </p:pic>
      <p:sp>
        <p:nvSpPr>
          <p:cNvPr id="416" name="Google Shape;416;p60"/>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Super Snowglober</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Winter Wondergirl throws a snow globe, which breaks and pulls enemies in</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Shake it up</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Winter Wondergirl makes it snow around her, freezing enemies </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Rain down the sun fog </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Winter Wondergirl breaks a snowglobe with a lot of fog, causing a smoke bomb</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Wonderlate the multisphere</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Winter Wondergirl builds a giant snow globe, any enemies in it take a ton of damage and are slowed</a:t>
            </a:r>
            <a:endParaRPr sz="1600">
              <a:latin typeface="Spectral"/>
              <a:ea typeface="Spectral"/>
              <a:cs typeface="Spectral"/>
              <a:sym typeface="Spectr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Smurtle Gurltle Cheesecake Woman</a:t>
            </a:r>
            <a:endParaRPr>
              <a:latin typeface="Russo One"/>
              <a:ea typeface="Russo One"/>
              <a:cs typeface="Russo One"/>
              <a:sym typeface="Russo One"/>
            </a:endParaRPr>
          </a:p>
        </p:txBody>
      </p:sp>
      <p:pic>
        <p:nvPicPr>
          <p:cNvPr id="422" name="Google Shape;422;p61"/>
          <p:cNvPicPr preferRelativeResize="0"/>
          <p:nvPr/>
        </p:nvPicPr>
        <p:blipFill>
          <a:blip r:embed="rId3">
            <a:alphaModFix/>
          </a:blip>
          <a:stretch>
            <a:fillRect/>
          </a:stretch>
        </p:blipFill>
        <p:spPr>
          <a:xfrm>
            <a:off x="152400" y="1170125"/>
            <a:ext cx="3714950" cy="3783937"/>
          </a:xfrm>
          <a:prstGeom prst="rect">
            <a:avLst/>
          </a:prstGeom>
          <a:noFill/>
          <a:ln>
            <a:noFill/>
          </a:ln>
        </p:spPr>
      </p:pic>
      <p:sp>
        <p:nvSpPr>
          <p:cNvPr id="423" name="Google Shape;423;p61"/>
          <p:cNvSpPr txBox="1">
            <a:spLocks noGrp="1"/>
          </p:cNvSpPr>
          <p:nvPr>
            <p:ph type="body" idx="2"/>
          </p:nvPr>
        </p:nvSpPr>
        <p:spPr>
          <a:xfrm>
            <a:off x="4019750" y="1293550"/>
            <a:ext cx="4812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Krazy Karate Kicks</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SGCW kicks with a three kick combo </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Super Ultra Tornado Spin</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Ninja Mode - SGCW does a stunning spin kick </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Turtle Mode - SGCW spins around in her turtle shell and is invincible throughout</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Mega Tsunami Cheesecake</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Ninja Mode - SGCW dashes forward spilling slowing cheesecake behind her</a:t>
            </a:r>
            <a:endParaRPr sz="1600">
              <a:latin typeface="Spectral"/>
              <a:ea typeface="Spectral"/>
              <a:cs typeface="Spectral"/>
              <a:sym typeface="Spectral"/>
            </a:endParaRPr>
          </a:p>
          <a:p>
            <a:pPr marL="0" lvl="0" indent="0" algn="l" rtl="0">
              <a:spcBef>
                <a:spcPts val="1200"/>
              </a:spcBef>
              <a:spcAft>
                <a:spcPts val="0"/>
              </a:spcAft>
              <a:buNone/>
            </a:pPr>
            <a:r>
              <a:rPr lang="en" sz="1600">
                <a:latin typeface="Spectral"/>
                <a:ea typeface="Spectral"/>
                <a:cs typeface="Spectral"/>
                <a:sym typeface="Spectral"/>
              </a:rPr>
              <a:t>Turtle Mode - SGCW consumes her cheesecake to gain health and movement speed</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Supersaiyan Ultra Cheesecake Weapon Ninja Gurl Explosion!</a:t>
            </a:r>
            <a:endParaRPr sz="1600">
              <a:latin typeface="Spectral"/>
              <a:ea typeface="Spectral"/>
              <a:cs typeface="Spectral"/>
              <a:sym typeface="Spectral"/>
            </a:endParaRPr>
          </a:p>
          <a:p>
            <a:pPr marL="0" lvl="0" indent="0" algn="l" rtl="0">
              <a:spcBef>
                <a:spcPts val="1200"/>
              </a:spcBef>
              <a:spcAft>
                <a:spcPts val="1200"/>
              </a:spcAft>
              <a:buNone/>
            </a:pPr>
            <a:r>
              <a:rPr lang="en" sz="1600">
                <a:latin typeface="Spectral"/>
                <a:ea typeface="Spectral"/>
                <a:cs typeface="Spectral"/>
                <a:sym typeface="Spectral"/>
              </a:rPr>
              <a:t>SGCW switches to the other mode. Ninja Mode has low health and high speed. Turtle mode has low speed high health. SGCW gets a attack boost after switching</a:t>
            </a:r>
            <a:endParaRPr sz="1600">
              <a:latin typeface="Spectral"/>
              <a:ea typeface="Spectral"/>
              <a:cs typeface="Spectral"/>
              <a:sym typeface="Spectral"/>
            </a:endParaRPr>
          </a:p>
        </p:txBody>
      </p:sp>
      <p:pic>
        <p:nvPicPr>
          <p:cNvPr id="424" name="Google Shape;424;p61"/>
          <p:cNvPicPr preferRelativeResize="0"/>
          <p:nvPr/>
        </p:nvPicPr>
        <p:blipFill>
          <a:blip r:embed="rId4">
            <a:alphaModFix/>
          </a:blip>
          <a:stretch>
            <a:fillRect/>
          </a:stretch>
        </p:blipFill>
        <p:spPr>
          <a:xfrm>
            <a:off x="7879676" y="84600"/>
            <a:ext cx="952627" cy="1006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Belt Tungus</a:t>
            </a:r>
            <a:endParaRPr>
              <a:latin typeface="Russo One"/>
              <a:ea typeface="Russo One"/>
              <a:cs typeface="Russo One"/>
              <a:sym typeface="Russo One"/>
            </a:endParaRPr>
          </a:p>
        </p:txBody>
      </p:sp>
      <p:pic>
        <p:nvPicPr>
          <p:cNvPr id="430" name="Google Shape;430;p62"/>
          <p:cNvPicPr preferRelativeResize="0"/>
          <p:nvPr/>
        </p:nvPicPr>
        <p:blipFill>
          <a:blip r:embed="rId3">
            <a:alphaModFix/>
          </a:blip>
          <a:stretch>
            <a:fillRect/>
          </a:stretch>
        </p:blipFill>
        <p:spPr>
          <a:xfrm>
            <a:off x="7879676" y="84600"/>
            <a:ext cx="952627" cy="1006675"/>
          </a:xfrm>
          <a:prstGeom prst="rect">
            <a:avLst/>
          </a:prstGeom>
          <a:noFill/>
          <a:ln>
            <a:noFill/>
          </a:ln>
        </p:spPr>
      </p:pic>
      <p:pic>
        <p:nvPicPr>
          <p:cNvPr id="431" name="Google Shape;431;p62"/>
          <p:cNvPicPr preferRelativeResize="0"/>
          <p:nvPr/>
        </p:nvPicPr>
        <p:blipFill>
          <a:blip r:embed="rId4">
            <a:alphaModFix/>
          </a:blip>
          <a:stretch>
            <a:fillRect/>
          </a:stretch>
        </p:blipFill>
        <p:spPr>
          <a:xfrm>
            <a:off x="152400" y="1170125"/>
            <a:ext cx="2548216" cy="3820976"/>
          </a:xfrm>
          <a:prstGeom prst="rect">
            <a:avLst/>
          </a:prstGeom>
          <a:noFill/>
          <a:ln>
            <a:noFill/>
          </a:ln>
        </p:spPr>
      </p:pic>
      <p:sp>
        <p:nvSpPr>
          <p:cNvPr id="432" name="Google Shape;432;p62"/>
          <p:cNvSpPr txBox="1">
            <a:spLocks noGrp="1"/>
          </p:cNvSpPr>
          <p:nvPr>
            <p:ph type="body" idx="2"/>
          </p:nvPr>
        </p:nvSpPr>
        <p:spPr>
          <a:xfrm>
            <a:off x="4019750" y="12935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Porthole</a:t>
            </a:r>
            <a:endParaRPr>
              <a:latin typeface="Russo One"/>
              <a:ea typeface="Russo One"/>
              <a:cs typeface="Russo One"/>
              <a:sym typeface="Russo One"/>
            </a:endParaRPr>
          </a:p>
        </p:txBody>
      </p:sp>
      <p:pic>
        <p:nvPicPr>
          <p:cNvPr id="87" name="Google Shape;87;p18"/>
          <p:cNvPicPr preferRelativeResize="0"/>
          <p:nvPr/>
        </p:nvPicPr>
        <p:blipFill>
          <a:blip r:embed="rId3">
            <a:alphaModFix/>
          </a:blip>
          <a:stretch>
            <a:fillRect/>
          </a:stretch>
        </p:blipFill>
        <p:spPr>
          <a:xfrm>
            <a:off x="311700" y="1005688"/>
            <a:ext cx="3733800" cy="3709975"/>
          </a:xfrm>
          <a:prstGeom prst="rect">
            <a:avLst/>
          </a:prstGeom>
          <a:noFill/>
          <a:ln>
            <a:noFill/>
          </a:ln>
        </p:spPr>
      </p:pic>
      <p:pic>
        <p:nvPicPr>
          <p:cNvPr id="88" name="Google Shape;88;p18"/>
          <p:cNvPicPr preferRelativeResize="0"/>
          <p:nvPr/>
        </p:nvPicPr>
        <p:blipFill>
          <a:blip r:embed="rId4">
            <a:alphaModFix/>
          </a:blip>
          <a:stretch>
            <a:fillRect/>
          </a:stretch>
        </p:blipFill>
        <p:spPr>
          <a:xfrm rot="10800000">
            <a:off x="7983748" y="0"/>
            <a:ext cx="1012619" cy="1017725"/>
          </a:xfrm>
          <a:prstGeom prst="rect">
            <a:avLst/>
          </a:prstGeom>
          <a:noFill/>
          <a:ln>
            <a:noFill/>
          </a:ln>
        </p:spPr>
      </p:pic>
      <p:sp>
        <p:nvSpPr>
          <p:cNvPr id="89" name="Google Shape;89;p18"/>
          <p:cNvSpPr txBox="1">
            <a:spLocks noGrp="1"/>
          </p:cNvSpPr>
          <p:nvPr>
            <p:ph type="body" idx="2"/>
          </p:nvPr>
        </p:nvSpPr>
        <p:spPr>
          <a:xfrm>
            <a:off x="4141650" y="25675"/>
            <a:ext cx="3999900" cy="5088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a:t>
            </a:r>
            <a:r>
              <a:rPr lang="en" sz="1600">
                <a:latin typeface="Spectral"/>
                <a:ea typeface="Spectral"/>
                <a:cs typeface="Spectral"/>
                <a:sym typeface="Spectral"/>
              </a:rPr>
              <a:t>Porthole throw</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Throws a porthole forward</a:t>
            </a:r>
            <a:endParaRPr sz="1600">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a:t>
            </a:r>
            <a:r>
              <a:rPr lang="en" sz="1600">
                <a:latin typeface="Spectral"/>
                <a:ea typeface="Spectral"/>
                <a:cs typeface="Spectral"/>
                <a:sym typeface="Spectral"/>
              </a:rPr>
              <a:t>A Hole new world</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Porthole drops a porthole on the ground, slipping through it and popping back out 3 meters behind</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r>
              <a:rPr lang="en" sz="1600">
                <a:latin typeface="Spectral"/>
                <a:ea typeface="Spectral"/>
                <a:cs typeface="Spectral"/>
                <a:sym typeface="Spectral"/>
              </a:rPr>
              <a:t>Portastic Port-mine</a:t>
            </a:r>
            <a:endParaRPr sz="1600">
              <a:latin typeface="Spectral"/>
              <a:ea typeface="Spectral"/>
              <a:cs typeface="Spectral"/>
              <a:sym typeface="Spectral"/>
            </a:endParaRPr>
          </a:p>
          <a:p>
            <a:pPr marL="0" lvl="0" indent="0" algn="l" rtl="0">
              <a:spcBef>
                <a:spcPts val="1200"/>
              </a:spcBef>
              <a:spcAft>
                <a:spcPts val="0"/>
              </a:spcAft>
              <a:buNone/>
            </a:pPr>
            <a:r>
              <a:rPr lang="en" sz="1383">
                <a:latin typeface="Spectral"/>
                <a:ea typeface="Spectral"/>
                <a:cs typeface="Spectral"/>
                <a:sym typeface="Spectral"/>
              </a:rPr>
              <a:t>Porthole drops a Porthole on the ground. The porthole is invisible to enemies, and slows them on contact (3 uses)</a:t>
            </a:r>
            <a:endParaRPr sz="1283"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Super: </a:t>
            </a:r>
            <a:r>
              <a:rPr lang="en" sz="1600">
                <a:latin typeface="Spectral"/>
                <a:ea typeface="Spectral"/>
                <a:cs typeface="Spectral"/>
                <a:sym typeface="Spectral"/>
              </a:rPr>
              <a:t>Underwater Genie</a:t>
            </a:r>
            <a:endParaRPr sz="1600">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Porthole summons Kneckakeckafallapulu, the underwater genie. He grants porthole one of three wishes, lasting for 20 seconds</a:t>
            </a:r>
            <a:endParaRPr>
              <a:latin typeface="Spectral"/>
              <a:ea typeface="Spectral"/>
              <a:cs typeface="Spectral"/>
              <a:sym typeface="Spectral"/>
            </a:endParaRPr>
          </a:p>
          <a:p>
            <a:pPr marL="457200" lvl="0" indent="-310832" algn="l" rtl="0">
              <a:spcBef>
                <a:spcPts val="1200"/>
              </a:spcBef>
              <a:spcAft>
                <a:spcPts val="0"/>
              </a:spcAft>
              <a:buSzPct val="100000"/>
              <a:buFont typeface="Spectral"/>
              <a:buAutoNum type="arabicPeriod"/>
            </a:pPr>
            <a:r>
              <a:rPr lang="en">
                <a:latin typeface="Spectral"/>
                <a:ea typeface="Spectral"/>
                <a:cs typeface="Spectral"/>
                <a:sym typeface="Spectral"/>
              </a:rPr>
              <a:t>True Glass Form: Porthole’s shots reveal enemies and deal double damage</a:t>
            </a:r>
            <a:endParaRPr>
              <a:latin typeface="Spectral"/>
              <a:ea typeface="Spectral"/>
              <a:cs typeface="Spectral"/>
              <a:sym typeface="Spectral"/>
            </a:endParaRPr>
          </a:p>
          <a:p>
            <a:pPr marL="457200" lvl="0" indent="-310832" algn="l" rtl="0">
              <a:spcBef>
                <a:spcPts val="0"/>
              </a:spcBef>
              <a:spcAft>
                <a:spcPts val="0"/>
              </a:spcAft>
              <a:buSzPct val="100000"/>
              <a:buFont typeface="Spectral"/>
              <a:buAutoNum type="arabicPeriod"/>
            </a:pPr>
            <a:r>
              <a:rPr lang="en">
                <a:latin typeface="Spectral"/>
                <a:ea typeface="Spectral"/>
                <a:cs typeface="Spectral"/>
                <a:sym typeface="Spectral"/>
              </a:rPr>
              <a:t>True Metal Form: Porthole’s shots explode and deal area damage</a:t>
            </a:r>
            <a:endParaRPr>
              <a:latin typeface="Spectral"/>
              <a:ea typeface="Spectral"/>
              <a:cs typeface="Spectral"/>
              <a:sym typeface="Spectral"/>
            </a:endParaRPr>
          </a:p>
          <a:p>
            <a:pPr marL="457200" lvl="0" indent="-310832" algn="l" rtl="0">
              <a:spcBef>
                <a:spcPts val="0"/>
              </a:spcBef>
              <a:spcAft>
                <a:spcPts val="0"/>
              </a:spcAft>
              <a:buSzPct val="100000"/>
              <a:buFont typeface="Spectral"/>
              <a:buAutoNum type="arabicPeriod"/>
            </a:pPr>
            <a:r>
              <a:rPr lang="en">
                <a:latin typeface="Spectral"/>
                <a:ea typeface="Spectral"/>
                <a:cs typeface="Spectral"/>
                <a:sym typeface="Spectral"/>
              </a:rPr>
              <a:t>True Porthole Form: Porthole’s shots bounce between enemies</a:t>
            </a:r>
            <a:endParaRPr>
              <a:latin typeface="Spectral"/>
              <a:ea typeface="Spectral"/>
              <a:cs typeface="Spectral"/>
              <a:sym typeface="Spectr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436"/>
        <p:cNvGrpSpPr/>
        <p:nvPr/>
      </p:nvGrpSpPr>
      <p:grpSpPr>
        <a:xfrm>
          <a:off x="0" y="0"/>
          <a:ext cx="0" cy="0"/>
          <a:chOff x="0" y="0"/>
          <a:chExt cx="0" cy="0"/>
        </a:xfrm>
      </p:grpSpPr>
      <p:sp>
        <p:nvSpPr>
          <p:cNvPr id="437" name="Google Shape;437;p63"/>
          <p:cNvSpPr txBox="1">
            <a:spLocks noGrp="1"/>
          </p:cNvSpPr>
          <p:nvPr>
            <p:ph type="ctrTitle"/>
          </p:nvPr>
        </p:nvSpPr>
        <p:spPr>
          <a:xfrm>
            <a:off x="2373900" y="2354550"/>
            <a:ext cx="43962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50">
                <a:latin typeface="Russo One"/>
                <a:ea typeface="Russo One"/>
                <a:cs typeface="Russo One"/>
                <a:sym typeface="Russo One"/>
              </a:rPr>
              <a:t>Hawktalkers </a:t>
            </a:r>
            <a:endParaRPr sz="3050">
              <a:latin typeface="Russo One"/>
              <a:ea typeface="Russo One"/>
              <a:cs typeface="Russo One"/>
              <a:sym typeface="Russo On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Moonhawk </a:t>
            </a:r>
            <a:endParaRPr>
              <a:latin typeface="Russo One"/>
              <a:ea typeface="Russo One"/>
              <a:cs typeface="Russo One"/>
              <a:sym typeface="Russo One"/>
            </a:endParaRPr>
          </a:p>
        </p:txBody>
      </p:sp>
      <p:pic>
        <p:nvPicPr>
          <p:cNvPr id="443" name="Google Shape;443;p64"/>
          <p:cNvPicPr preferRelativeResize="0"/>
          <p:nvPr/>
        </p:nvPicPr>
        <p:blipFill>
          <a:blip r:embed="rId3">
            <a:alphaModFix/>
          </a:blip>
          <a:stretch>
            <a:fillRect/>
          </a:stretch>
        </p:blipFill>
        <p:spPr>
          <a:xfrm>
            <a:off x="152400" y="1170125"/>
            <a:ext cx="3714950" cy="3728147"/>
          </a:xfrm>
          <a:prstGeom prst="rect">
            <a:avLst/>
          </a:prstGeom>
          <a:noFill/>
          <a:ln>
            <a:noFill/>
          </a:ln>
        </p:spPr>
      </p:pic>
      <p:pic>
        <p:nvPicPr>
          <p:cNvPr id="444" name="Google Shape;444;p64"/>
          <p:cNvPicPr preferRelativeResize="0"/>
          <p:nvPr/>
        </p:nvPicPr>
        <p:blipFill>
          <a:blip r:embed="rId4">
            <a:alphaModFix/>
          </a:blip>
          <a:stretch>
            <a:fillRect/>
          </a:stretch>
        </p:blipFill>
        <p:spPr>
          <a:xfrm>
            <a:off x="7618749" y="0"/>
            <a:ext cx="1525251" cy="15252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They</a:t>
            </a:r>
            <a:endParaRPr>
              <a:latin typeface="Russo One"/>
              <a:ea typeface="Russo One"/>
              <a:cs typeface="Russo One"/>
              <a:sym typeface="Russo One"/>
            </a:endParaRPr>
          </a:p>
        </p:txBody>
      </p:sp>
      <p:pic>
        <p:nvPicPr>
          <p:cNvPr id="450" name="Google Shape;450;p65"/>
          <p:cNvPicPr preferRelativeResize="0"/>
          <p:nvPr/>
        </p:nvPicPr>
        <p:blipFill>
          <a:blip r:embed="rId3">
            <a:alphaModFix/>
          </a:blip>
          <a:stretch>
            <a:fillRect/>
          </a:stretch>
        </p:blipFill>
        <p:spPr>
          <a:xfrm>
            <a:off x="152400" y="1170125"/>
            <a:ext cx="2521562" cy="3820974"/>
          </a:xfrm>
          <a:prstGeom prst="rect">
            <a:avLst/>
          </a:prstGeom>
          <a:noFill/>
          <a:ln>
            <a:noFill/>
          </a:ln>
        </p:spPr>
      </p:pic>
      <p:pic>
        <p:nvPicPr>
          <p:cNvPr id="451" name="Google Shape;451;p65"/>
          <p:cNvPicPr preferRelativeResize="0"/>
          <p:nvPr/>
        </p:nvPicPr>
        <p:blipFill>
          <a:blip r:embed="rId4">
            <a:alphaModFix/>
          </a:blip>
          <a:stretch>
            <a:fillRect/>
          </a:stretch>
        </p:blipFill>
        <p:spPr>
          <a:xfrm>
            <a:off x="7618749" y="0"/>
            <a:ext cx="1525251" cy="1525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Bitey Whiteys</a:t>
            </a:r>
            <a:endParaRPr>
              <a:latin typeface="Russo One"/>
              <a:ea typeface="Russo One"/>
              <a:cs typeface="Russo One"/>
              <a:sym typeface="Russo One"/>
            </a:endParaRPr>
          </a:p>
        </p:txBody>
      </p:sp>
      <p:pic>
        <p:nvPicPr>
          <p:cNvPr id="95" name="Google Shape;95;p19"/>
          <p:cNvPicPr preferRelativeResize="0"/>
          <p:nvPr/>
        </p:nvPicPr>
        <p:blipFill>
          <a:blip r:embed="rId3">
            <a:alphaModFix/>
          </a:blip>
          <a:stretch>
            <a:fillRect/>
          </a:stretch>
        </p:blipFill>
        <p:spPr>
          <a:xfrm>
            <a:off x="311700" y="1017725"/>
            <a:ext cx="3790780" cy="3753449"/>
          </a:xfrm>
          <a:prstGeom prst="rect">
            <a:avLst/>
          </a:prstGeom>
          <a:noFill/>
          <a:ln>
            <a:noFill/>
          </a:ln>
        </p:spPr>
      </p:pic>
      <p:pic>
        <p:nvPicPr>
          <p:cNvPr id="96" name="Google Shape;96;p19"/>
          <p:cNvPicPr preferRelativeResize="0"/>
          <p:nvPr/>
        </p:nvPicPr>
        <p:blipFill>
          <a:blip r:embed="rId4">
            <a:alphaModFix/>
          </a:blip>
          <a:stretch>
            <a:fillRect/>
          </a:stretch>
        </p:blipFill>
        <p:spPr>
          <a:xfrm rot="10800000">
            <a:off x="7983748" y="0"/>
            <a:ext cx="1012619" cy="1017725"/>
          </a:xfrm>
          <a:prstGeom prst="rect">
            <a:avLst/>
          </a:prstGeom>
          <a:noFill/>
          <a:ln>
            <a:noFill/>
          </a:ln>
        </p:spPr>
      </p:pic>
      <p:sp>
        <p:nvSpPr>
          <p:cNvPr id="97" name="Google Shape;97;p19"/>
          <p:cNvSpPr txBox="1">
            <a:spLocks noGrp="1"/>
          </p:cNvSpPr>
          <p:nvPr>
            <p:ph type="body" idx="2"/>
          </p:nvPr>
        </p:nvSpPr>
        <p:spPr>
          <a:xfrm>
            <a:off x="4331075" y="118625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Iron Pan</a:t>
            </a:r>
            <a:endParaRPr>
              <a:latin typeface="Russo One"/>
              <a:ea typeface="Russo One"/>
              <a:cs typeface="Russo One"/>
              <a:sym typeface="Russo One"/>
            </a:endParaRPr>
          </a:p>
        </p:txBody>
      </p:sp>
      <p:pic>
        <p:nvPicPr>
          <p:cNvPr id="103" name="Google Shape;103;p20"/>
          <p:cNvPicPr preferRelativeResize="0"/>
          <p:nvPr/>
        </p:nvPicPr>
        <p:blipFill>
          <a:blip r:embed="rId3">
            <a:alphaModFix/>
          </a:blip>
          <a:stretch>
            <a:fillRect/>
          </a:stretch>
        </p:blipFill>
        <p:spPr>
          <a:xfrm>
            <a:off x="311700" y="950188"/>
            <a:ext cx="3814073" cy="3820977"/>
          </a:xfrm>
          <a:prstGeom prst="rect">
            <a:avLst/>
          </a:prstGeom>
          <a:noFill/>
          <a:ln>
            <a:noFill/>
          </a:ln>
        </p:spPr>
      </p:pic>
      <p:pic>
        <p:nvPicPr>
          <p:cNvPr id="104" name="Google Shape;104;p20"/>
          <p:cNvPicPr preferRelativeResize="0"/>
          <p:nvPr/>
        </p:nvPicPr>
        <p:blipFill>
          <a:blip r:embed="rId4">
            <a:alphaModFix/>
          </a:blip>
          <a:stretch>
            <a:fillRect/>
          </a:stretch>
        </p:blipFill>
        <p:spPr>
          <a:xfrm rot="10800000">
            <a:off x="7983748" y="0"/>
            <a:ext cx="1012619" cy="1017725"/>
          </a:xfrm>
          <a:prstGeom prst="rect">
            <a:avLst/>
          </a:prstGeom>
          <a:noFill/>
          <a:ln>
            <a:noFill/>
          </a:ln>
        </p:spPr>
      </p:pic>
      <p:sp>
        <p:nvSpPr>
          <p:cNvPr id="105" name="Google Shape;105;p20"/>
          <p:cNvSpPr txBox="1">
            <a:spLocks noGrp="1"/>
          </p:cNvSpPr>
          <p:nvPr>
            <p:ph type="body" idx="2"/>
          </p:nvPr>
        </p:nvSpPr>
        <p:spPr>
          <a:xfrm>
            <a:off x="4307617" y="1152488"/>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Spectral"/>
                <a:ea typeface="Spectral"/>
                <a:cs typeface="Spectral"/>
                <a:sym typeface="Spectral"/>
              </a:rPr>
              <a:t>Main Attack:</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a:t>
            </a:r>
            <a:endParaRPr sz="1600" b="1">
              <a:latin typeface="Spectral"/>
              <a:ea typeface="Spectral"/>
              <a:cs typeface="Spectral"/>
              <a:sym typeface="Spectral"/>
            </a:endParaRPr>
          </a:p>
          <a:p>
            <a:pPr marL="0" lvl="0" indent="0" algn="l" rtl="0">
              <a:spcBef>
                <a:spcPts val="1200"/>
              </a:spcBef>
              <a:spcAft>
                <a:spcPts val="0"/>
              </a:spcAft>
              <a:buNone/>
            </a:pP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The Triplets</a:t>
            </a:r>
            <a:endParaRPr>
              <a:latin typeface="Russo One"/>
              <a:ea typeface="Russo One"/>
              <a:cs typeface="Russo One"/>
              <a:sym typeface="Russo One"/>
            </a:endParaRPr>
          </a:p>
        </p:txBody>
      </p:sp>
      <p:pic>
        <p:nvPicPr>
          <p:cNvPr id="111" name="Google Shape;111;p21"/>
          <p:cNvPicPr preferRelativeResize="0"/>
          <p:nvPr/>
        </p:nvPicPr>
        <p:blipFill rotWithShape="1">
          <a:blip r:embed="rId3">
            <a:alphaModFix/>
          </a:blip>
          <a:srcRect l="9675" r="8464"/>
          <a:stretch/>
        </p:blipFill>
        <p:spPr>
          <a:xfrm>
            <a:off x="211450" y="1147498"/>
            <a:ext cx="3999901" cy="3257774"/>
          </a:xfrm>
          <a:prstGeom prst="rect">
            <a:avLst/>
          </a:prstGeom>
          <a:noFill/>
          <a:ln>
            <a:noFill/>
          </a:ln>
        </p:spPr>
      </p:pic>
      <p:pic>
        <p:nvPicPr>
          <p:cNvPr id="112" name="Google Shape;112;p21"/>
          <p:cNvPicPr preferRelativeResize="0"/>
          <p:nvPr/>
        </p:nvPicPr>
        <p:blipFill>
          <a:blip r:embed="rId4">
            <a:alphaModFix/>
          </a:blip>
          <a:stretch>
            <a:fillRect/>
          </a:stretch>
        </p:blipFill>
        <p:spPr>
          <a:xfrm rot="10800000">
            <a:off x="7983748" y="0"/>
            <a:ext cx="1012619" cy="1017725"/>
          </a:xfrm>
          <a:prstGeom prst="rect">
            <a:avLst/>
          </a:prstGeom>
          <a:noFill/>
          <a:ln>
            <a:noFill/>
          </a:ln>
        </p:spPr>
      </p:pic>
      <p:sp>
        <p:nvSpPr>
          <p:cNvPr id="113" name="Google Shape;113;p21"/>
          <p:cNvSpPr txBox="1">
            <a:spLocks noGrp="1"/>
          </p:cNvSpPr>
          <p:nvPr>
            <p:ph type="body" idx="2"/>
          </p:nvPr>
        </p:nvSpPr>
        <p:spPr>
          <a:xfrm>
            <a:off x="4572000" y="160210"/>
            <a:ext cx="3999900" cy="4823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b="1">
                <a:latin typeface="Spectral"/>
                <a:ea typeface="Spectral"/>
                <a:cs typeface="Spectral"/>
                <a:sym typeface="Spectral"/>
              </a:rPr>
              <a:t>Main Attack: Flap, Tackle, and Glop</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Footrun flaps his arms, Jetplace tackles forward and Junkrat shoots some fiery glop outta his crotch</a:t>
            </a:r>
            <a:endParaRPr b="1">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Ability 1: Switcherooski</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Switches to the next Triplet</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Ability 2: Character Development</a:t>
            </a:r>
            <a:endParaRPr b="1">
              <a:latin typeface="Spectral"/>
              <a:ea typeface="Spectral"/>
              <a:cs typeface="Spectral"/>
              <a:sym typeface="Spectral"/>
            </a:endParaRPr>
          </a:p>
          <a:p>
            <a:pPr marL="0" lvl="0" indent="0" algn="l" rtl="0">
              <a:spcBef>
                <a:spcPts val="1200"/>
              </a:spcBef>
              <a:spcAft>
                <a:spcPts val="0"/>
              </a:spcAft>
              <a:buNone/>
            </a:pPr>
            <a:r>
              <a:rPr lang="en">
                <a:latin typeface="Spectral"/>
                <a:ea typeface="Spectral"/>
                <a:cs typeface="Spectral"/>
                <a:sym typeface="Spectral"/>
              </a:rPr>
              <a:t>Footrun dashes forward, becoming invisible for a few seconds (2 uses). Jetplace uses his portals to teleport behind an enemy. Junkrat fires some larger missiles outta his crotch.</a:t>
            </a:r>
            <a:endParaRPr>
              <a:latin typeface="Spectral"/>
              <a:ea typeface="Spectral"/>
              <a:cs typeface="Spectral"/>
              <a:sym typeface="Spectral"/>
            </a:endParaRPr>
          </a:p>
          <a:p>
            <a:pPr marL="0" lvl="0" indent="0" algn="l" rtl="0">
              <a:spcBef>
                <a:spcPts val="1200"/>
              </a:spcBef>
              <a:spcAft>
                <a:spcPts val="0"/>
              </a:spcAft>
              <a:buNone/>
            </a:pPr>
            <a:r>
              <a:rPr lang="en" b="1">
                <a:latin typeface="Spectral"/>
                <a:ea typeface="Spectral"/>
                <a:cs typeface="Spectral"/>
                <a:sym typeface="Spectral"/>
              </a:rPr>
              <a:t>Super: Into the Jetplace!</a:t>
            </a:r>
            <a:endParaRPr b="1">
              <a:latin typeface="Spectral"/>
              <a:ea typeface="Spectral"/>
              <a:cs typeface="Spectral"/>
              <a:sym typeface="Spectral"/>
            </a:endParaRPr>
          </a:p>
          <a:p>
            <a:pPr marL="0" lvl="0" indent="0" algn="l" rtl="0">
              <a:spcBef>
                <a:spcPts val="1200"/>
              </a:spcBef>
              <a:spcAft>
                <a:spcPts val="1200"/>
              </a:spcAft>
              <a:buNone/>
            </a:pPr>
            <a:r>
              <a:rPr lang="en">
                <a:latin typeface="Spectral"/>
                <a:ea typeface="Spectral"/>
                <a:cs typeface="Spectral"/>
                <a:sym typeface="Spectral"/>
              </a:rPr>
              <a:t>The triplets unite, joining hands and summoning a giant jetpack. They fly around the map dropping rockets outta his crotch and destruction.</a:t>
            </a:r>
            <a:endParaRPr>
              <a:latin typeface="Spectral"/>
              <a:ea typeface="Spectral"/>
              <a:cs typeface="Spectral"/>
              <a:sym typeface="Spectr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usso One"/>
                <a:ea typeface="Russo One"/>
                <a:cs typeface="Russo One"/>
                <a:sym typeface="Russo One"/>
              </a:rPr>
              <a:t>Tickle Monster</a:t>
            </a:r>
            <a:endParaRPr>
              <a:latin typeface="Russo One"/>
              <a:ea typeface="Russo One"/>
              <a:cs typeface="Russo One"/>
              <a:sym typeface="Russo One"/>
            </a:endParaRPr>
          </a:p>
        </p:txBody>
      </p:sp>
      <p:pic>
        <p:nvPicPr>
          <p:cNvPr id="119" name="Google Shape;119;p22"/>
          <p:cNvPicPr preferRelativeResize="0"/>
          <p:nvPr/>
        </p:nvPicPr>
        <p:blipFill>
          <a:blip r:embed="rId3">
            <a:alphaModFix/>
          </a:blip>
          <a:stretch>
            <a:fillRect/>
          </a:stretch>
        </p:blipFill>
        <p:spPr>
          <a:xfrm>
            <a:off x="694267" y="950188"/>
            <a:ext cx="2661912" cy="3820974"/>
          </a:xfrm>
          <a:prstGeom prst="rect">
            <a:avLst/>
          </a:prstGeom>
          <a:noFill/>
          <a:ln>
            <a:noFill/>
          </a:ln>
        </p:spPr>
      </p:pic>
      <p:pic>
        <p:nvPicPr>
          <p:cNvPr id="120" name="Google Shape;120;p22"/>
          <p:cNvPicPr preferRelativeResize="0"/>
          <p:nvPr/>
        </p:nvPicPr>
        <p:blipFill>
          <a:blip r:embed="rId4">
            <a:alphaModFix/>
          </a:blip>
          <a:stretch>
            <a:fillRect/>
          </a:stretch>
        </p:blipFill>
        <p:spPr>
          <a:xfrm rot="10800000">
            <a:off x="7983748" y="0"/>
            <a:ext cx="1012619" cy="1017725"/>
          </a:xfrm>
          <a:prstGeom prst="rect">
            <a:avLst/>
          </a:prstGeom>
          <a:noFill/>
          <a:ln>
            <a:noFill/>
          </a:ln>
        </p:spPr>
      </p:pic>
      <p:sp>
        <p:nvSpPr>
          <p:cNvPr id="121" name="Google Shape;121;p22"/>
          <p:cNvSpPr txBox="1">
            <a:spLocks noGrp="1"/>
          </p:cNvSpPr>
          <p:nvPr>
            <p:ph type="body" idx="2"/>
          </p:nvPr>
        </p:nvSpPr>
        <p:spPr>
          <a:xfrm>
            <a:off x="3555167" y="1152475"/>
            <a:ext cx="39999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600" b="1">
                <a:latin typeface="Spectral"/>
                <a:ea typeface="Spectral"/>
                <a:cs typeface="Spectral"/>
                <a:sym typeface="Spectral"/>
              </a:rPr>
              <a:t>Main Attack: Tickle</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Tickle</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1: High 8</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Tickle Monster absolutely slaps somebody twice, first with the first five and then with the second 3</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Ability 2: Enhanced Peeling</a:t>
            </a:r>
            <a:endParaRPr sz="1600" b="1">
              <a:latin typeface="Spectral"/>
              <a:ea typeface="Spectral"/>
              <a:cs typeface="Spectral"/>
              <a:sym typeface="Spectral"/>
            </a:endParaRPr>
          </a:p>
          <a:p>
            <a:pPr marL="0" lvl="0" indent="0" algn="l" rtl="0">
              <a:spcBef>
                <a:spcPts val="1200"/>
              </a:spcBef>
              <a:spcAft>
                <a:spcPts val="0"/>
              </a:spcAft>
              <a:buNone/>
            </a:pPr>
            <a:r>
              <a:rPr lang="en" sz="1600" b="1">
                <a:latin typeface="Spectral"/>
                <a:ea typeface="Spectral"/>
                <a:cs typeface="Spectral"/>
                <a:sym typeface="Spectral"/>
              </a:rPr>
              <a:t>Can remove negative effects from himself and his teammates for a small amount of time</a:t>
            </a:r>
            <a:endParaRPr sz="1600" b="1">
              <a:latin typeface="Spectral"/>
              <a:ea typeface="Spectral"/>
              <a:cs typeface="Spectral"/>
              <a:sym typeface="Spectral"/>
            </a:endParaRPr>
          </a:p>
          <a:p>
            <a:pPr marL="0" lvl="0" indent="0" algn="l" rtl="0">
              <a:spcBef>
                <a:spcPts val="1200"/>
              </a:spcBef>
              <a:spcAft>
                <a:spcPts val="1200"/>
              </a:spcAft>
              <a:buNone/>
            </a:pPr>
            <a:r>
              <a:rPr lang="en" sz="1600" b="1">
                <a:latin typeface="Spectral"/>
                <a:ea typeface="Spectral"/>
                <a:cs typeface="Spectral"/>
                <a:sym typeface="Spectral"/>
              </a:rPr>
              <a:t>Super: </a:t>
            </a:r>
            <a:endParaRPr sz="1600" b="1">
              <a:latin typeface="Spectral"/>
              <a:ea typeface="Spectral"/>
              <a:cs typeface="Spectral"/>
              <a:sym typeface="Spectra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2856</Words>
  <Application>Microsoft Macintosh PowerPoint</Application>
  <PresentationFormat>On-screen Show (16:9)</PresentationFormat>
  <Paragraphs>394</Paragraphs>
  <Slides>52</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Russo One</vt:lpstr>
      <vt:lpstr>Arial</vt:lpstr>
      <vt:lpstr>Spectral</vt:lpstr>
      <vt:lpstr>Simple Dark</vt:lpstr>
      <vt:lpstr>Heroes  </vt:lpstr>
      <vt:lpstr>Destroyers </vt:lpstr>
      <vt:lpstr>Mr Unemployable</vt:lpstr>
      <vt:lpstr>James Madison</vt:lpstr>
      <vt:lpstr>Porthole</vt:lpstr>
      <vt:lpstr>Bitey Whiteys</vt:lpstr>
      <vt:lpstr>Iron Pan</vt:lpstr>
      <vt:lpstr>The Triplets</vt:lpstr>
      <vt:lpstr>Tickle Monster</vt:lpstr>
      <vt:lpstr>Shoulder Blade</vt:lpstr>
      <vt:lpstr>Bee’s Knees</vt:lpstr>
      <vt:lpstr>Defenders</vt:lpstr>
      <vt:lpstr>Handfoot</vt:lpstr>
      <vt:lpstr>Floss</vt:lpstr>
      <vt:lpstr>Man Guy</vt:lpstr>
      <vt:lpstr>Chair Beard</vt:lpstr>
      <vt:lpstr>Ultraviolet </vt:lpstr>
      <vt:lpstr>Guy Yacht</vt:lpstr>
      <vt:lpstr>Yeast</vt:lpstr>
      <vt:lpstr>Captain Trumpet</vt:lpstr>
      <vt:lpstr>Gym Shark</vt:lpstr>
      <vt:lpstr>Saboteurs </vt:lpstr>
      <vt:lpstr>Captain Crunch</vt:lpstr>
      <vt:lpstr>Jonnakiss</vt:lpstr>
      <vt:lpstr>Displeased Avian</vt:lpstr>
      <vt:lpstr>Voodude</vt:lpstr>
      <vt:lpstr>MU†E-ÅNT </vt:lpstr>
      <vt:lpstr>Contortoise</vt:lpstr>
      <vt:lpstr>Machete Man</vt:lpstr>
      <vt:lpstr>Grup Scrooge</vt:lpstr>
      <vt:lpstr>Captain Christingle (Seasonal)</vt:lpstr>
      <vt:lpstr>Supporters </vt:lpstr>
      <vt:lpstr>Burger King</vt:lpstr>
      <vt:lpstr>Defrilibatorator</vt:lpstr>
      <vt:lpstr>Brain Freeze</vt:lpstr>
      <vt:lpstr>Speedo</vt:lpstr>
      <vt:lpstr>Didgeridon't</vt:lpstr>
      <vt:lpstr>Corn Maiden</vt:lpstr>
      <vt:lpstr>DishwasHER</vt:lpstr>
      <vt:lpstr>PowerPoint </vt:lpstr>
      <vt:lpstr>Shan’t Dance</vt:lpstr>
      <vt:lpstr>Controllers </vt:lpstr>
      <vt:lpstr>Snow Angel</vt:lpstr>
      <vt:lpstr>Faceplant</vt:lpstr>
      <vt:lpstr>Grom</vt:lpstr>
      <vt:lpstr>Jeanne Gris</vt:lpstr>
      <vt:lpstr>Winter WonderGirl</vt:lpstr>
      <vt:lpstr>Smurtle Gurltle Cheesecake Woman</vt:lpstr>
      <vt:lpstr>Belt Tungus</vt:lpstr>
      <vt:lpstr>Hawktalkers </vt:lpstr>
      <vt:lpstr>Moonhawk </vt:lpstr>
      <vt:lpstr>They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Nicholas Paul McKay</cp:lastModifiedBy>
  <cp:revision>1</cp:revision>
  <dcterms:modified xsi:type="dcterms:W3CDTF">2026-01-03T05:21:54Z</dcterms:modified>
</cp:coreProperties>
</file>